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8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0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1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notesMasterIdLst>
    <p:notesMasterId r:id="rId19"/>
  </p:notesMasterIdLst>
  <p:sldIdLst>
    <p:sldId id="2147374137" r:id="rId5"/>
    <p:sldId id="2147374210" r:id="rId6"/>
    <p:sldId id="2147374214" r:id="rId7"/>
    <p:sldId id="263" r:id="rId8"/>
    <p:sldId id="2147374216" r:id="rId9"/>
    <p:sldId id="2147374217" r:id="rId10"/>
    <p:sldId id="2147374218" r:id="rId11"/>
    <p:sldId id="2147374221" r:id="rId12"/>
    <p:sldId id="2147374223" r:id="rId13"/>
    <p:sldId id="2147374224" r:id="rId14"/>
    <p:sldId id="2147374220" r:id="rId15"/>
    <p:sldId id="2147374222" r:id="rId16"/>
    <p:sldId id="2147374219" r:id="rId17"/>
    <p:sldId id="2147374130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259480E-9BE7-45AD-BA3E-19C91C7D1122}">
          <p14:sldIdLst>
            <p14:sldId id="2147374137"/>
            <p14:sldId id="2147374210"/>
            <p14:sldId id="2147374214"/>
            <p14:sldId id="263"/>
            <p14:sldId id="2147374216"/>
            <p14:sldId id="2147374217"/>
            <p14:sldId id="2147374218"/>
            <p14:sldId id="2147374221"/>
            <p14:sldId id="2147374223"/>
            <p14:sldId id="2147374224"/>
            <p14:sldId id="2147374220"/>
            <p14:sldId id="2147374222"/>
            <p14:sldId id="2147374219"/>
          </p14:sldIdLst>
        </p14:section>
        <p14:section name="Inndeling uten navn" id="{3E1CC55C-B0BF-4026-8B35-A839DFE80FE3}">
          <p14:sldIdLst>
            <p14:sldId id="21473741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16970-232B-48A0-84A7-183BEF0F79D5}" v="68" dt="2025-01-23T06:41:32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154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5:14.5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5:16.2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8T16:25:37.5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120 0 0,'-96'192'0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3.8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1:27.1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6:27:26.1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18T17:00:22.4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81EEC744-6025-4D67-B759-9BE0C4CA2C1F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42F5C440-1403-43B5-95A4-75DCA50259E7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87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307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52EF6-37BB-39F2-3DD4-7CB78A0DB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6420FA-1C7A-492A-3B04-A3F16BDB5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CE35CA0-EE0B-F046-802C-881DA0930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9C5018-77FB-645D-7666-8AF423BD7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929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4EF43-E7FD-47A8-F46F-871F962F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58121C6-12A4-5149-7D0F-C1BBD52D7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ABFF7B8-7B00-7F82-FBDD-53E9371EC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BCC122-81BC-2E7C-9652-11823C411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231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7793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0351B-0B3B-0D52-F035-AE451A39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A34D884-19AA-1E88-DD26-1A573D2B5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14E8CE9-04CF-30AD-9811-4C61A4BB2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332BAA-4DDC-1DC0-D2D1-451B4C547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0758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6A28-ADA3-E5CB-8E93-560A53A4B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AF9F733-FB1C-877C-1128-BC7E8D96C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143E275-0717-2C9D-9DEA-EAE821B4B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91306C-0047-9781-4E79-CEC40054C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7306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57D9-23C3-756A-1BFA-612A2CEF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1E76D8A-9D39-14CE-A4C4-0C70AC0DC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FA96763-8D44-1DA5-28B2-A268409B0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442741-16C6-E12B-DDB7-4BADA712F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436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9A58F-AA41-1AED-1A8C-83AECFA61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7FA515D-42F4-2A81-CC66-EBF1E6A51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5CEA1FA-2F73-6141-F368-00F814E48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A78F2A-02D5-425D-91CE-584BB571F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7058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59B17-6B78-0B12-072E-5AAB496E5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4A2AF4A-6853-A3D5-4346-499E0AF82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3239E8-E5E0-E991-1140-4339FC448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B0B48A7-3134-9B17-0B53-D2BB8BAD0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3708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2BA0F-83DD-5C80-155B-05A6A8B1F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70F0897-A048-0E73-D4B0-F2626660B0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F4E080C-DC69-47BD-55EA-2492620A8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F0242A-70EF-804F-8564-FDB831F70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502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78D1-A811-21F7-B478-5B134F8A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52B6228-C81A-035C-37D7-66486CBD9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59676AA-F764-090D-9A09-581DD810E6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Skrøpelege eldre</a:t>
            </a:r>
          </a:p>
          <a:p>
            <a:r>
              <a:rPr lang="nn-NO" dirty="0"/>
              <a:t>Multisjuke</a:t>
            </a:r>
          </a:p>
          <a:p>
            <a:r>
              <a:rPr lang="nn-NO" dirty="0"/>
              <a:t>For alle som treng døgnkontinuerleg pleie og behandling, og der institusjonsopphald er det </a:t>
            </a:r>
            <a:r>
              <a:rPr lang="nn-NO" b="1" dirty="0"/>
              <a:t>einaste</a:t>
            </a:r>
            <a:r>
              <a:rPr lang="nn-NO" dirty="0"/>
              <a:t> tilbodet som kan sikre pasienten nødvendige og forsvarlege helse- og omsorgstenester. </a:t>
            </a:r>
          </a:p>
          <a:p>
            <a:endParaRPr lang="nn-NO" dirty="0"/>
          </a:p>
          <a:p>
            <a:r>
              <a:rPr lang="nn-NO" dirty="0"/>
              <a:t>Blir tildelt etter helse- og funksjonskartlegging. Alder har lite å sei.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7EA1AF-D3E0-16C3-3A36-7EDC8CA19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E53FF-8D5F-4D76-90A9-5AFE254BAF47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697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32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58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57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647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366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24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127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79F9-B555-4663-AD49-1EBE2FC33D0E}" type="datetimeFigureOut">
              <a:rPr lang="nn-NO" smtClean="0"/>
              <a:t>23.01.2025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B177-9540-4441-AC37-C0C32D7B98C6}" type="slidenum">
              <a:rPr lang="nn-NO" smtClean="0"/>
              <a:t>‹nr.›</a:t>
            </a:fld>
            <a:endParaRPr lang="nn-NO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E1AADD33-75A7-EC45-0DED-961117E9B02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5573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customXml" Target="../ink/ink24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9" Type="http://schemas.openxmlformats.org/officeDocument/2006/relationships/customXml" Target="../ink/ink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customXml" Target="../ink/ink28.xml"/><Relationship Id="rId7" Type="http://schemas.openxmlformats.org/officeDocument/2006/relationships/customXml" Target="../ink/ink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0" Type="http://schemas.openxmlformats.org/officeDocument/2006/relationships/image" Target="../media/image21.png"/><Relationship Id="rId9" Type="http://schemas.openxmlformats.org/officeDocument/2006/relationships/customXml" Target="../ink/ink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customXml" Target="../ink/ink32.xml"/><Relationship Id="rId7" Type="http://schemas.openxmlformats.org/officeDocument/2006/relationships/customXml" Target="../ink/ink33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9" Type="http://schemas.openxmlformats.org/officeDocument/2006/relationships/customXml" Target="../ink/ink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3" Type="http://schemas.openxmlformats.org/officeDocument/2006/relationships/customXml" Target="../ink/ink36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0" Type="http://schemas.openxmlformats.org/officeDocument/2006/relationships/image" Target="../media/image25.png"/><Relationship Id="rId9" Type="http://schemas.openxmlformats.org/officeDocument/2006/relationships/customXml" Target="../ink/ink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jpe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customXml" Target="../ink/ink4.xml"/><Relationship Id="rId4" Type="http://schemas.openxmlformats.org/officeDocument/2006/relationships/image" Target="../media/image15.png"/><Relationship Id="rId9" Type="http://schemas.openxmlformats.org/officeDocument/2006/relationships/customXml" Target="../ink/ink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8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0" Type="http://schemas.openxmlformats.org/officeDocument/2006/relationships/image" Target="../media/image18.png"/><Relationship Id="rId9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customXml" Target="../ink/ink12.xml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0" Type="http://schemas.openxmlformats.org/officeDocument/2006/relationships/image" Target="../media/image19.png"/><Relationship Id="rId9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customXml" Target="../ink/ink16.xml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9" Type="http://schemas.openxmlformats.org/officeDocument/2006/relationships/customXml" Target="../ink/ink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customXml" Target="../ink/ink20.xml"/><Relationship Id="rId7" Type="http://schemas.openxmlformats.org/officeDocument/2006/relationships/customXml" Target="../ink/ink2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0" Type="http://schemas.openxmlformats.org/officeDocument/2006/relationships/image" Target="../media/image20.png"/><Relationship Id="rId9" Type="http://schemas.openxmlformats.org/officeDocument/2006/relationships/customXml" Target="../ink/ink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EBB47-6842-4EAC-A7D3-278AE616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06" y="713822"/>
            <a:ext cx="7654044" cy="1203467"/>
          </a:xfrm>
        </p:spPr>
        <p:txBody>
          <a:bodyPr>
            <a:normAutofit/>
          </a:bodyPr>
          <a:lstStyle/>
          <a:p>
            <a:pPr algn="ctr"/>
            <a:r>
              <a:rPr lang="nn-NO" sz="4000" b="1" dirty="0"/>
              <a:t>Omstilling HSO</a:t>
            </a:r>
            <a:br>
              <a:rPr lang="nn-NO" sz="4000" b="1" dirty="0"/>
            </a:br>
            <a:r>
              <a:rPr lang="nn-NO" sz="4000" b="1" dirty="0"/>
              <a:t>Institusjonsplassar og heimetenester </a:t>
            </a:r>
            <a:endParaRPr lang="nn-NO" sz="2400" b="1" i="1" dirty="0"/>
          </a:p>
        </p:txBody>
      </p:sp>
      <p:pic>
        <p:nvPicPr>
          <p:cNvPr id="9" name="Plasshaldar for innhald 8" descr="Eit bilete som inneheld klede, person, innandørs, møblar&#10;&#10;Automatisk generert skildring">
            <a:extLst>
              <a:ext uri="{FF2B5EF4-FFF2-40B4-BE49-F238E27FC236}">
                <a16:creationId xmlns:a16="http://schemas.microsoft.com/office/drawing/2014/main" id="{C63C5104-982E-3951-709B-E925A10E5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3" y="1917290"/>
            <a:ext cx="8453776" cy="4560202"/>
          </a:xfrm>
        </p:spPr>
      </p:pic>
      <p:pic>
        <p:nvPicPr>
          <p:cNvPr id="4" name="Bilete 3">
            <a:extLst>
              <a:ext uri="{FF2B5EF4-FFF2-40B4-BE49-F238E27FC236}">
                <a16:creationId xmlns:a16="http://schemas.microsoft.com/office/drawing/2014/main" id="{726B3F38-E1F1-44C1-5B9A-6F9F0AAF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06" y="2180969"/>
            <a:ext cx="1748734" cy="2393776"/>
          </a:xfrm>
          <a:prstGeom prst="rect">
            <a:avLst/>
          </a:prstGeom>
        </p:spPr>
      </p:pic>
      <p:pic>
        <p:nvPicPr>
          <p:cNvPr id="6" name="Bilete 5">
            <a:extLst>
              <a:ext uri="{FF2B5EF4-FFF2-40B4-BE49-F238E27FC236}">
                <a16:creationId xmlns:a16="http://schemas.microsoft.com/office/drawing/2014/main" id="{8A731378-984C-5916-8269-D45875D4C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916" y="3792809"/>
            <a:ext cx="1867313" cy="2584394"/>
          </a:xfrm>
          <a:prstGeom prst="rect">
            <a:avLst/>
          </a:prstGeom>
        </p:spPr>
      </p:pic>
      <p:pic>
        <p:nvPicPr>
          <p:cNvPr id="7" name="Bilete 6">
            <a:extLst>
              <a:ext uri="{FF2B5EF4-FFF2-40B4-BE49-F238E27FC236}">
                <a16:creationId xmlns:a16="http://schemas.microsoft.com/office/drawing/2014/main" id="{876C3713-66CA-6E4B-174C-8CC40A08D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81" y="2913106"/>
            <a:ext cx="3292125" cy="2347163"/>
          </a:xfrm>
          <a:prstGeom prst="rect">
            <a:avLst/>
          </a:prstGeom>
        </p:spPr>
      </p:pic>
      <p:pic>
        <p:nvPicPr>
          <p:cNvPr id="8" name="Bilete 7">
            <a:extLst>
              <a:ext uri="{FF2B5EF4-FFF2-40B4-BE49-F238E27FC236}">
                <a16:creationId xmlns:a16="http://schemas.microsoft.com/office/drawing/2014/main" id="{CEDE862D-BDFC-2328-AE8C-F0ECB1BC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817" y="4198231"/>
            <a:ext cx="1522254" cy="21240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12C607EC-495D-50FA-7B00-85739F961DC2}"/>
              </a:ext>
            </a:extLst>
          </p:cNvPr>
          <p:cNvSpPr txBox="1">
            <a:spLocks/>
          </p:cNvSpPr>
          <p:nvPr/>
        </p:nvSpPr>
        <p:spPr>
          <a:xfrm>
            <a:off x="394024" y="6064538"/>
            <a:ext cx="1871328" cy="625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JJFH 12.03.24. </a:t>
            </a:r>
          </a:p>
        </p:txBody>
      </p:sp>
    </p:spTree>
    <p:extLst>
      <p:ext uri="{BB962C8B-B14F-4D97-AF65-F5344CB8AC3E}">
        <p14:creationId xmlns:p14="http://schemas.microsoft.com/office/powerpoint/2010/main" val="239962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51C84-A37D-0320-35E6-1F200390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9C0BF60-D87F-8D2B-36C7-51415331D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Demografi - utdrag </a:t>
            </a:r>
            <a:endParaRPr lang="nn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E982E8B1-588E-08CB-BF36-4C1B7A78E857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ECDCAD5B-5ECE-0BB3-69CF-2E484477B8BD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650913C2-77DB-133D-8B32-A485518B591E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627B118C-5463-BCC3-23D0-16CEC5EAB60E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7DDB1E9C-B4A9-E019-80EB-317CC286F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08986"/>
              </p:ext>
            </p:extLst>
          </p:nvPr>
        </p:nvGraphicFramePr>
        <p:xfrm>
          <a:off x="1078727" y="2501900"/>
          <a:ext cx="6096000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11545201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628473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88584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15515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Endring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10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80-84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+ 157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21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85-89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+  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0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90-94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+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825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95-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-   10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81027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B8874199-95ED-C3B1-7558-B12098B8E850}"/>
              </a:ext>
            </a:extLst>
          </p:cNvPr>
          <p:cNvSpPr txBox="1"/>
          <p:nvPr/>
        </p:nvSpPr>
        <p:spPr>
          <a:xfrm>
            <a:off x="7364600" y="2775005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2039 -  + 174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761E053-E756-F82B-250E-2BFE6D5835EF}"/>
              </a:ext>
            </a:extLst>
          </p:cNvPr>
          <p:cNvSpPr txBox="1"/>
          <p:nvPr/>
        </p:nvSpPr>
        <p:spPr>
          <a:xfrm>
            <a:off x="7364600" y="3185879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2039 -  + 271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AE06FB2-CCE3-0986-F9B0-5F16D06DE9E3}"/>
              </a:ext>
            </a:extLst>
          </p:cNvPr>
          <p:cNvSpPr txBox="1"/>
          <p:nvPr/>
        </p:nvSpPr>
        <p:spPr>
          <a:xfrm>
            <a:off x="7364600" y="3596753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2039 -  + 110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A0CAC7-0B7F-9E26-3AB2-3F2F3A6CB482}"/>
              </a:ext>
            </a:extLst>
          </p:cNvPr>
          <p:cNvSpPr txBox="1"/>
          <p:nvPr/>
        </p:nvSpPr>
        <p:spPr>
          <a:xfrm>
            <a:off x="7364600" y="4043987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2039 -  + 7</a:t>
            </a:r>
          </a:p>
        </p:txBody>
      </p:sp>
    </p:spTree>
    <p:extLst>
      <p:ext uri="{BB962C8B-B14F-4D97-AF65-F5344CB8AC3E}">
        <p14:creationId xmlns:p14="http://schemas.microsoft.com/office/powerpoint/2010/main" val="35612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ABBD1-9DB7-6A06-D4C4-E5F1BA94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2277870C-5E24-80EC-B76E-46D56409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Me er ikkje i mål…..  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A20A9BA-B9A4-B134-8FF6-310FAEE99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105" y="2092805"/>
            <a:ext cx="3868340" cy="4470414"/>
          </a:xfrm>
        </p:spPr>
        <p:txBody>
          <a:bodyPr>
            <a:normAutofit lnSpcReduction="10000"/>
          </a:bodyPr>
          <a:lstStyle/>
          <a:p>
            <a:endParaRPr lang="nn-NO" sz="2000" dirty="0"/>
          </a:p>
          <a:p>
            <a:endParaRPr lang="nn-NO" sz="2000" dirty="0"/>
          </a:p>
          <a:p>
            <a:r>
              <a:rPr lang="nn-NO" sz="2000" dirty="0"/>
              <a:t>Det er vesentleg press på våre tenester pr. i dag – Institusjon og heimetenester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Det må styrkast på «utsida» av institusjon snarleg og </a:t>
            </a:r>
            <a:r>
              <a:rPr lang="nn-NO" sz="2000" dirty="0" err="1"/>
              <a:t>stevis</a:t>
            </a:r>
            <a:r>
              <a:rPr lang="nn-NO" sz="2000" dirty="0"/>
              <a:t> framover .</a:t>
            </a:r>
            <a:br>
              <a:rPr lang="nn-NO" sz="2000" dirty="0"/>
            </a:br>
            <a:r>
              <a:rPr lang="nn-NO" sz="2000" dirty="0"/>
              <a:t>Me må forventa å ta i bruk fleire institusjonsplassar lengre fram.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Å styrke på utsida handlar om…</a:t>
            </a: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B3B7AA7E-CBEA-211A-DBF7-8CFD6A5EA78A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F92096F4-A7CB-DFC9-899A-9FFA69FE0439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DC113E38-3BE7-F615-ED92-9DF1CC0A2E9F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A098335F-ACDF-61C7-305F-89B66164DE2D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73D7BBBB-5C30-8BA2-C1C3-92C2BECF83E6}"/>
              </a:ext>
            </a:extLst>
          </p:cNvPr>
          <p:cNvSpPr txBox="1"/>
          <p:nvPr/>
        </p:nvSpPr>
        <p:spPr>
          <a:xfrm rot="21379162">
            <a:off x="5706363" y="2703993"/>
            <a:ext cx="253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Prosjektrapport demens</a:t>
            </a:r>
            <a:br>
              <a:rPr lang="nb-NO" dirty="0"/>
            </a:br>
            <a:r>
              <a:rPr lang="nb-NO" dirty="0"/>
              <a:t>«Kva </a:t>
            </a:r>
            <a:r>
              <a:rPr lang="nb-NO" dirty="0" err="1"/>
              <a:t>no</a:t>
            </a:r>
            <a:r>
              <a:rPr lang="nb-NO" dirty="0"/>
              <a:t> ?»( 138 % 2050)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19D73CF-2A13-AFC3-ED55-3285EFA65E48}"/>
              </a:ext>
            </a:extLst>
          </p:cNvPr>
          <p:cNvSpPr txBox="1"/>
          <p:nvPr/>
        </p:nvSpPr>
        <p:spPr>
          <a:xfrm rot="20548790">
            <a:off x="5453327" y="1411518"/>
            <a:ext cx="295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Dagrehabilitering yngre/eldre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25F98E3-5F8E-3883-F2C4-761E84BDE2D7}"/>
              </a:ext>
            </a:extLst>
          </p:cNvPr>
          <p:cNvSpPr txBox="1"/>
          <p:nvPr/>
        </p:nvSpPr>
        <p:spPr>
          <a:xfrm rot="20941702">
            <a:off x="5631787" y="2105098"/>
            <a:ext cx="239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Ambulerande</a:t>
            </a:r>
            <a:r>
              <a:rPr lang="nb-NO" dirty="0"/>
              <a:t> </a:t>
            </a:r>
            <a:r>
              <a:rPr lang="nb-NO" dirty="0" err="1"/>
              <a:t>dagtilbod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D9365B3-8E07-3F93-7FAC-AD2C3FB97B48}"/>
              </a:ext>
            </a:extLst>
          </p:cNvPr>
          <p:cNvSpPr txBox="1"/>
          <p:nvPr/>
        </p:nvSpPr>
        <p:spPr>
          <a:xfrm rot="20548790">
            <a:off x="5127695" y="693184"/>
            <a:ext cx="2432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Styrke, utvide og utvikle</a:t>
            </a:r>
            <a:br>
              <a:rPr lang="nb-NO" dirty="0"/>
            </a:br>
            <a:r>
              <a:rPr lang="nb-NO" dirty="0" err="1"/>
              <a:t>dagtilboda</a:t>
            </a:r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CBEC686-2E8A-6071-B47C-EB12CD863BA3}"/>
              </a:ext>
            </a:extLst>
          </p:cNvPr>
          <p:cNvSpPr txBox="1"/>
          <p:nvPr/>
        </p:nvSpPr>
        <p:spPr>
          <a:xfrm>
            <a:off x="5797633" y="3514082"/>
            <a:ext cx="181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Velferdsteknologi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0D82FAB-D27A-FE9D-81A2-782AFDA6AA72}"/>
              </a:ext>
            </a:extLst>
          </p:cNvPr>
          <p:cNvSpPr txBox="1"/>
          <p:nvPr/>
        </p:nvSpPr>
        <p:spPr>
          <a:xfrm rot="527422">
            <a:off x="5524718" y="5559536"/>
            <a:ext cx="3006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Frisk eldre -  gode bu tiltak og </a:t>
            </a:r>
            <a:br>
              <a:rPr lang="nb-NO" dirty="0"/>
            </a:br>
            <a:r>
              <a:rPr lang="nb-NO" dirty="0" err="1"/>
              <a:t>tidleg</a:t>
            </a:r>
            <a:r>
              <a:rPr lang="nb-NO" dirty="0"/>
              <a:t> nok – «bu trygt heim»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AF336B2-D779-C17B-87FC-23D694542CFD}"/>
              </a:ext>
            </a:extLst>
          </p:cNvPr>
          <p:cNvSpPr txBox="1"/>
          <p:nvPr/>
        </p:nvSpPr>
        <p:spPr>
          <a:xfrm rot="285955">
            <a:off x="5810473" y="4087546"/>
            <a:ext cx="144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Omsorg pluss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68A1848-ED59-0A6C-A021-DBF28B18432F}"/>
              </a:ext>
            </a:extLst>
          </p:cNvPr>
          <p:cNvSpPr txBox="1"/>
          <p:nvPr/>
        </p:nvSpPr>
        <p:spPr>
          <a:xfrm rot="432511">
            <a:off x="5775130" y="4604576"/>
            <a:ext cx="2759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Plan for rehabilitering   -</a:t>
            </a:r>
            <a:br>
              <a:rPr lang="nb-NO" dirty="0"/>
            </a:br>
            <a:r>
              <a:rPr lang="nb-NO" dirty="0" err="1"/>
              <a:t>Heimerehab</a:t>
            </a:r>
            <a:r>
              <a:rPr lang="nb-NO" dirty="0"/>
              <a:t>. og </a:t>
            </a:r>
            <a:r>
              <a:rPr lang="nb-NO" dirty="0" err="1"/>
              <a:t>døgnrehab</a:t>
            </a:r>
            <a:endParaRPr lang="nb-NO" dirty="0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ABDA737-24DE-8701-DFA9-02264ADF0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7801" y="1362247"/>
            <a:ext cx="2049356" cy="146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0AB28-865C-83B9-C2BC-133192648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E96D932-A1BB-E667-96A7-973E93F4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Strategi framover – trinnvis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27628E3-06BF-2A40-5C90-0500AC737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070" y="2031020"/>
            <a:ext cx="4455912" cy="4470414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n-NO" sz="2900" dirty="0"/>
              <a:t>Reduksjon institusjonsplassar  ( BOT ) </a:t>
            </a:r>
            <a:br>
              <a:rPr lang="nn-NO" sz="2900" dirty="0"/>
            </a:br>
            <a:endParaRPr lang="nn-NO" sz="2900" dirty="0"/>
          </a:p>
          <a:p>
            <a:pPr marL="457200" indent="-457200">
              <a:buFont typeface="+mj-lt"/>
              <a:buAutoNum type="arabicPeriod"/>
            </a:pPr>
            <a:r>
              <a:rPr lang="nn-NO" sz="2900" dirty="0"/>
              <a:t>Styrke på utsida av institusjon, </a:t>
            </a:r>
            <a:r>
              <a:rPr lang="nn-NO" sz="2900" dirty="0" err="1"/>
              <a:t>jfr</a:t>
            </a:r>
            <a:r>
              <a:rPr lang="nn-NO" sz="2900" dirty="0"/>
              <a:t>. handlingsplan ( </a:t>
            </a:r>
            <a:r>
              <a:rPr lang="nn-NO" sz="2900" dirty="0" err="1"/>
              <a:t>tenster</a:t>
            </a:r>
            <a:r>
              <a:rPr lang="nn-NO" sz="2900" dirty="0"/>
              <a:t> og økonomi )</a:t>
            </a:r>
            <a:br>
              <a:rPr lang="nn-NO" sz="2900" dirty="0"/>
            </a:br>
            <a:endParaRPr lang="nn-NO" sz="2900" dirty="0"/>
          </a:p>
          <a:p>
            <a:pPr marL="457200" indent="-457200">
              <a:buFont typeface="+mj-lt"/>
              <a:buAutoNum type="arabicPeriod"/>
            </a:pPr>
            <a:r>
              <a:rPr lang="nn-NO" sz="2900" dirty="0"/>
              <a:t>Stegvis styrking også på institusjon ut frå demografi og behov.</a:t>
            </a:r>
            <a:br>
              <a:rPr lang="nn-NO" sz="2900" dirty="0"/>
            </a:br>
            <a:r>
              <a:rPr lang="nn-NO" sz="2900" dirty="0"/>
              <a:t>( obs personar m/demens)</a:t>
            </a:r>
            <a:br>
              <a:rPr lang="nn-NO" sz="2900" dirty="0"/>
            </a:br>
            <a:endParaRPr lang="nn-NO" sz="2900" dirty="0"/>
          </a:p>
          <a:p>
            <a:pPr marL="457200" indent="-457200">
              <a:buFont typeface="+mj-lt"/>
              <a:buAutoNum type="arabicPeriod"/>
            </a:pPr>
            <a:r>
              <a:rPr lang="nn-NO" sz="2900" dirty="0"/>
              <a:t>Fortløpande daglege vurderingar for å sikre forsvarlege og gode tenester.</a:t>
            </a:r>
            <a:br>
              <a:rPr lang="nn-NO" sz="2900" dirty="0"/>
            </a:br>
            <a:endParaRPr lang="nn-NO" sz="2900" dirty="0"/>
          </a:p>
          <a:p>
            <a:pPr marL="457200" indent="-457200">
              <a:buFont typeface="+mj-lt"/>
              <a:buAutoNum type="arabicPeriod"/>
            </a:pPr>
            <a:r>
              <a:rPr lang="nn-NO" sz="2900" dirty="0"/>
              <a:t>Samskaping med innbyggjarar og samfunn</a:t>
            </a:r>
            <a:br>
              <a:rPr lang="nn-NO" sz="2900" dirty="0"/>
            </a:br>
            <a:r>
              <a:rPr lang="nn-NO" sz="2900" dirty="0"/>
              <a:t>( eks. «Bu trygt heime» reform,</a:t>
            </a:r>
            <a:br>
              <a:rPr lang="nn-NO" sz="2900" dirty="0"/>
            </a:br>
            <a:r>
              <a:rPr lang="nn-NO" sz="2900" dirty="0"/>
              <a:t>   ta gode val tidleg nok )</a:t>
            </a:r>
            <a:br>
              <a:rPr lang="nn-NO" sz="2900" dirty="0"/>
            </a:br>
            <a:endParaRPr lang="nn-NO" sz="2900" dirty="0"/>
          </a:p>
          <a:p>
            <a:pPr marL="457200" indent="-457200">
              <a:buFont typeface="+mj-lt"/>
              <a:buAutoNum type="arabicPeriod"/>
            </a:pPr>
            <a:r>
              <a:rPr lang="nn-NO" sz="2900" dirty="0"/>
              <a:t>Fokus på medarbeidarar og kompetanse</a:t>
            </a:r>
            <a:br>
              <a:rPr lang="nn-NO" sz="2900" dirty="0"/>
            </a:br>
            <a:br>
              <a:rPr lang="nn-NO" sz="2000" dirty="0"/>
            </a:b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85376588-AB63-32AF-8FA6-34E16A2C2A69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AB7A23DF-FBCC-38FC-1DD3-E435564338B7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DE704DE2-FBDC-F9ED-9EBA-E8EEB03B6439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59FFBF18-28B4-5FFF-2E1A-5E179D9C681B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D77D8434-223E-C613-2897-C2622F0527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937" y="1215960"/>
            <a:ext cx="3619500" cy="24098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2BDFCB6-7F4F-4E96-F051-77CA9F3378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6937" y="4091609"/>
            <a:ext cx="3619500" cy="24098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0FAFE8F-D957-22D7-FF0C-1DF5413B8A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30685">
            <a:off x="5053766" y="4819162"/>
            <a:ext cx="2147455" cy="15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3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C82C8-BC6B-BD1C-3823-9F7FBED2B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E767B6C-9F32-CA11-E3E8-69BF1DDF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/>
              <a:t>Mange har kjent på dette..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DD5E5AB-F668-A37A-EB75-D29C5B45C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25" y="1690689"/>
            <a:ext cx="3868340" cy="4470414"/>
          </a:xfrm>
        </p:spPr>
        <p:txBody>
          <a:bodyPr>
            <a:normAutofit lnSpcReduction="10000"/>
          </a:bodyPr>
          <a:lstStyle/>
          <a:p>
            <a:r>
              <a:rPr lang="nn-NO" sz="2000" dirty="0"/>
              <a:t>Personale ved BOT som har halde drifta i gang, til tross for….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Pårørande som har vore uroa for «sine».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Leiarar som har jobba målretta for gjennomføring og «stått i stormen»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 … så får me sjå tilbake på om me har læringspunkt som me skal ta med oss vidare.</a:t>
            </a: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CDA564AC-702A-0F0D-53BE-F5E99067B09B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4AE6B5E1-8FC1-AB57-94FF-9C8CE5732709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29467427-DDD3-1195-EE17-C65D7294276C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40B14BB6-AA59-0039-6508-C1737E25D911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50C35495-34A0-4363-3D6E-ABC461C5A7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9897" y="1690689"/>
            <a:ext cx="4036683" cy="3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0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aldar for innhald 4">
            <a:extLst>
              <a:ext uri="{FF2B5EF4-FFF2-40B4-BE49-F238E27FC236}">
                <a16:creationId xmlns:a16="http://schemas.microsoft.com/office/drawing/2014/main" id="{10DFCC33-13C8-BD2C-D2B1-B39428C3F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58994" y="852457"/>
            <a:ext cx="9202994" cy="5259275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F994B06-2CDC-B16C-F93D-84A4704A55D6}"/>
              </a:ext>
            </a:extLst>
          </p:cNvPr>
          <p:cNvSpPr txBox="1"/>
          <p:nvPr/>
        </p:nvSpPr>
        <p:spPr>
          <a:xfrm>
            <a:off x="554539" y="2571010"/>
            <a:ext cx="84006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3600" b="1" dirty="0"/>
              <a:t>Endringsprosessar i kommunal sektor</a:t>
            </a:r>
            <a:br>
              <a:rPr lang="nn-NO" sz="3600" b="1" dirty="0"/>
            </a:br>
            <a:r>
              <a:rPr lang="nn-NO" sz="3600" b="1" dirty="0"/>
              <a:t>Informasjon, medverknad og samskaping</a:t>
            </a:r>
            <a:br>
              <a:rPr lang="nn-NO"/>
            </a:br>
            <a:r>
              <a:rPr lang="nn-NO"/>
              <a:t>Mange som har / </a:t>
            </a:r>
            <a:r>
              <a:rPr lang="nn-NO" dirty="0"/>
              <a:t>skal delta i utviklinga av helse, sosial og omsorgstenestene </a:t>
            </a:r>
            <a:br>
              <a:rPr lang="nn-NO" dirty="0"/>
            </a:br>
            <a:br>
              <a:rPr lang="nn-NO" dirty="0"/>
            </a:b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803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A64FF3-99BA-D106-EBEE-95ED983EC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40366"/>
          </a:xfrm>
        </p:spPr>
        <p:txBody>
          <a:bodyPr/>
          <a:lstStyle/>
          <a:p>
            <a:r>
              <a:rPr lang="nn-NO" b="1" dirty="0"/>
              <a:t>Mandat for arbeidsgruppa</a:t>
            </a:r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7B6B1FFB-9D6C-6C6E-425C-D271F3BD63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94"/>
          <a:stretch/>
        </p:blipFill>
        <p:spPr>
          <a:xfrm>
            <a:off x="228459" y="2461562"/>
            <a:ext cx="7669163" cy="246297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Bilete 5">
            <a:extLst>
              <a:ext uri="{FF2B5EF4-FFF2-40B4-BE49-F238E27FC236}">
                <a16:creationId xmlns:a16="http://schemas.microsoft.com/office/drawing/2014/main" id="{6A4FFBF6-0159-F2D3-287F-177413FB5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190" y="550059"/>
            <a:ext cx="1188646" cy="167246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2EC5659-89E7-EC6E-5DBA-94F60009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err="1"/>
              <a:t>Utval</a:t>
            </a:r>
            <a:r>
              <a:rPr lang="nb-NO" sz="2000" dirty="0"/>
              <a:t> for levekår  05.09.23 – eiga sak.</a:t>
            </a:r>
            <a:endParaRPr lang="nn-NO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B73EC491-5037-807F-1E86-17B8A13E25F1}"/>
                  </a:ext>
                </a:extLst>
              </p14:cNvPr>
              <p14:cNvContentPartPr/>
              <p14:nvPr/>
            </p14:nvContentPartPr>
            <p14:xfrm>
              <a:off x="1604337" y="371791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B73EC491-5037-807F-1E86-17B8A13E25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697" y="36819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99FB4947-61DA-F4AB-AB2B-17928A7806A7}"/>
                  </a:ext>
                </a:extLst>
              </p14:cNvPr>
              <p14:cNvContentPartPr/>
              <p14:nvPr/>
            </p14:nvContentPartPr>
            <p14:xfrm>
              <a:off x="1725297" y="3717910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99FB4947-61DA-F4AB-AB2B-17928A7806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7297" y="36819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2421A65D-9418-7F70-030E-854F742A4645}"/>
                  </a:ext>
                </a:extLst>
              </p14:cNvPr>
              <p14:cNvContentPartPr/>
              <p14:nvPr/>
            </p14:nvContentPartPr>
            <p14:xfrm>
              <a:off x="1595697" y="3855790"/>
              <a:ext cx="34920" cy="6948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2421A65D-9418-7F70-030E-854F742A46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78057" y="3819790"/>
                <a:ext cx="70560" cy="1411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20C5BE41-843E-A456-08E9-EC9EA27788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275" y="4766007"/>
            <a:ext cx="2908044" cy="202404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CEF24705-DDB4-9E72-3BB0-27F39E2A4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9319" y="4785684"/>
            <a:ext cx="2926334" cy="206672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3814A2B-2872-4DEB-6793-7FD056223D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5653" y="4766006"/>
            <a:ext cx="3011685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1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182920E-D04D-4163-8723-44DEF968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Kvifor denne omstillinga ?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4298D14-1A74-4FD2-9165-4368635E2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25" y="1690689"/>
            <a:ext cx="3868340" cy="4470414"/>
          </a:xfrm>
        </p:spPr>
        <p:txBody>
          <a:bodyPr>
            <a:normAutofit fontScale="85000" lnSpcReduction="20000"/>
          </a:bodyPr>
          <a:lstStyle/>
          <a:p>
            <a:r>
              <a:rPr lang="nn-NO" sz="2000" dirty="0"/>
              <a:t>Framtidige rekrutteringsvanskar, færre i arbeidsdyktig alder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Langt fleire eldre framover</a:t>
            </a:r>
            <a:br>
              <a:rPr lang="nn-NO" sz="2000" dirty="0"/>
            </a:br>
            <a:r>
              <a:rPr lang="nn-NO" sz="2000" dirty="0"/>
              <a:t> </a:t>
            </a:r>
          </a:p>
          <a:p>
            <a:r>
              <a:rPr lang="nn-NO" sz="2000" dirty="0"/>
              <a:t>forventa endringar i oppgåver til sjukeheim – større hjelpebehov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 err="1"/>
              <a:t>stramare</a:t>
            </a:r>
            <a:r>
              <a:rPr lang="nn-NO" sz="2000" dirty="0"/>
              <a:t> økonomiske rammer</a:t>
            </a:r>
            <a:r>
              <a:rPr lang="nn-NO" sz="2000" b="1" dirty="0"/>
              <a:t>.</a:t>
            </a:r>
            <a:br>
              <a:rPr lang="nn-NO" sz="2000" b="1" dirty="0"/>
            </a:br>
            <a:endParaRPr lang="nn-NO" sz="2000" b="1" dirty="0"/>
          </a:p>
          <a:p>
            <a:r>
              <a:rPr lang="nn-NO" sz="2000" dirty="0"/>
              <a:t>Fleire oppgåver overført frå sjukehus til kommune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Me kan ikkje møte framtida med dagens innhald og </a:t>
            </a:r>
            <a:r>
              <a:rPr lang="nn-NO" sz="2000" dirty="0" err="1"/>
              <a:t>stuktur</a:t>
            </a:r>
            <a:br>
              <a:rPr lang="nn-NO" sz="2000" dirty="0"/>
            </a:b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p:pic>
        <p:nvPicPr>
          <p:cNvPr id="1026" name="Picture 2" descr="Helsepersonellkommisjonen: Det blir færre ansatte per pasient">
            <a:extLst>
              <a:ext uri="{FF2B5EF4-FFF2-40B4-BE49-F238E27FC236}">
                <a16:creationId xmlns:a16="http://schemas.microsoft.com/office/drawing/2014/main" id="{58B3F54F-A12E-44A5-2A44-2D1E18233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66" y="1583406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787BCB8-F070-85B7-3C4A-F6B33E3A3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166" y="3532983"/>
            <a:ext cx="3136232" cy="2352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236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C086C15-7D4F-4828-B54D-FB5941DAF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3" y="4287750"/>
            <a:ext cx="2433904" cy="161965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33D8B43-01D4-43AB-BC61-765728A89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92" y="4287750"/>
            <a:ext cx="1646070" cy="1619653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9182920E-D04D-4163-8723-44DEF968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766" y="442575"/>
            <a:ext cx="7886700" cy="917282"/>
          </a:xfrm>
        </p:spPr>
        <p:txBody>
          <a:bodyPr>
            <a:normAutofit/>
          </a:bodyPr>
          <a:lstStyle/>
          <a:p>
            <a:r>
              <a:rPr lang="nn-NO" b="1" i="1" dirty="0"/>
              <a:t>Institusjonsplassar 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4298D14-1A74-4FD2-9165-4368635E2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12" y="1359857"/>
            <a:ext cx="8041976" cy="4351338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 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F9FF8DC4-6810-9DE6-6B33-B7F9F91F6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214753"/>
              </p:ext>
            </p:extLst>
          </p:nvPr>
        </p:nvGraphicFramePr>
        <p:xfrm>
          <a:off x="1034180" y="1412086"/>
          <a:ext cx="6488052" cy="2570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8233">
                  <a:extLst>
                    <a:ext uri="{9D8B030D-6E8A-4147-A177-3AD203B41FA5}">
                      <a16:colId xmlns:a16="http://schemas.microsoft.com/office/drawing/2014/main" val="3379725487"/>
                    </a:ext>
                  </a:extLst>
                </a:gridCol>
                <a:gridCol w="2947135">
                  <a:extLst>
                    <a:ext uri="{9D8B030D-6E8A-4147-A177-3AD203B41FA5}">
                      <a16:colId xmlns:a16="http://schemas.microsoft.com/office/drawing/2014/main" val="2244285564"/>
                    </a:ext>
                  </a:extLst>
                </a:gridCol>
                <a:gridCol w="2162684">
                  <a:extLst>
                    <a:ext uri="{9D8B030D-6E8A-4147-A177-3AD203B41FA5}">
                      <a16:colId xmlns:a16="http://schemas.microsoft.com/office/drawing/2014/main" val="582021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Plassar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Merknad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26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99 </a:t>
                      </a:r>
                      <a:r>
                        <a:rPr lang="nb-NO" dirty="0" err="1"/>
                        <a:t>institusjonsplassar</a:t>
                      </a:r>
                      <a:br>
                        <a:rPr lang="nb-NO" dirty="0"/>
                      </a:br>
                      <a:r>
                        <a:rPr lang="nb-NO" sz="1200" dirty="0"/>
                        <a:t>12 av </a:t>
                      </a:r>
                      <a:r>
                        <a:rPr lang="nb-NO" sz="1200" dirty="0" err="1"/>
                        <a:t>desse</a:t>
                      </a:r>
                      <a:r>
                        <a:rPr lang="nb-NO" sz="1200" dirty="0"/>
                        <a:t> korttid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br>
                        <a:rPr lang="nb-NO" dirty="0"/>
                      </a:br>
                      <a:r>
                        <a:rPr lang="nb-NO" dirty="0"/>
                        <a:t>BOT – BBH - TGH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635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2025 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97 </a:t>
                      </a:r>
                      <a:r>
                        <a:rPr lang="nb-NO" dirty="0" err="1"/>
                        <a:t>institusjonsplassar</a:t>
                      </a:r>
                      <a:br>
                        <a:rPr lang="nb-NO" dirty="0"/>
                      </a:br>
                      <a:r>
                        <a:rPr lang="nb-NO" sz="1200" dirty="0"/>
                        <a:t>16 av </a:t>
                      </a:r>
                      <a:r>
                        <a:rPr lang="nb-NO" sz="1200" dirty="0" err="1"/>
                        <a:t>desse</a:t>
                      </a:r>
                      <a:r>
                        <a:rPr lang="nb-NO" sz="1200" dirty="0"/>
                        <a:t> korttid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BBH </a:t>
                      </a:r>
                      <a:br>
                        <a:rPr lang="nb-NO" dirty="0"/>
                      </a:br>
                      <a:r>
                        <a:rPr lang="nb-NO" dirty="0"/>
                        <a:t>F.t. 6 «</a:t>
                      </a:r>
                      <a:r>
                        <a:rPr lang="nb-NO" dirty="0" err="1"/>
                        <a:t>ekstraplassar</a:t>
                      </a:r>
                      <a:r>
                        <a:rPr lang="nb-NO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3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2025 …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91 </a:t>
                      </a:r>
                      <a:r>
                        <a:rPr lang="nb-NO" dirty="0" err="1"/>
                        <a:t>institusjonsplassar</a:t>
                      </a:r>
                      <a:br>
                        <a:rPr lang="nb-NO" dirty="0"/>
                      </a:br>
                      <a:r>
                        <a:rPr lang="nb-NO" sz="1200" dirty="0"/>
                        <a:t>16 av </a:t>
                      </a:r>
                      <a:r>
                        <a:rPr lang="nb-NO" sz="1200" dirty="0" err="1"/>
                        <a:t>desse</a:t>
                      </a:r>
                      <a:r>
                        <a:rPr lang="nb-NO" sz="1200" dirty="0"/>
                        <a:t> korttid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Nedtak 8 </a:t>
                      </a:r>
                      <a:r>
                        <a:rPr lang="nb-NO" dirty="0" err="1"/>
                        <a:t>plassar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85993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nb-NO" dirty="0"/>
                        <a:t>2028  -</a:t>
                      </a:r>
                      <a:r>
                        <a:rPr lang="nb-NO" dirty="0">
                          <a:sym typeface="Wingdings" panose="05000000000000000000" pitchFamily="2" charset="2"/>
                        </a:rPr>
                        <a:t>          Styrking </a:t>
                      </a:r>
                      <a:r>
                        <a:rPr lang="nb-NO" dirty="0" err="1">
                          <a:sym typeface="Wingdings" panose="05000000000000000000" pitchFamily="2" charset="2"/>
                        </a:rPr>
                        <a:t>utanfor</a:t>
                      </a:r>
                      <a:r>
                        <a:rPr lang="nb-NO" dirty="0">
                          <a:sym typeface="Wingdings" panose="05000000000000000000" pitchFamily="2" charset="2"/>
                        </a:rPr>
                        <a:t> institusjon </a:t>
                      </a:r>
                      <a:r>
                        <a:rPr lang="nb-NO" dirty="0" err="1">
                          <a:sym typeface="Wingdings" panose="05000000000000000000" pitchFamily="2" charset="2"/>
                        </a:rPr>
                        <a:t>frå</a:t>
                      </a:r>
                      <a:r>
                        <a:rPr lang="nb-NO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nb-NO" dirty="0" err="1">
                          <a:sym typeface="Wingdings" panose="05000000000000000000" pitchFamily="2" charset="2"/>
                        </a:rPr>
                        <a:t>no</a:t>
                      </a:r>
                      <a:r>
                        <a:rPr lang="nb-NO" dirty="0">
                          <a:sym typeface="Wingdings" panose="05000000000000000000" pitchFamily="2" charset="2"/>
                        </a:rPr>
                        <a:t> og framover må til</a:t>
                      </a:r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88399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020D593A-522D-B790-FDAC-F37CFD4EFF86}"/>
              </a:ext>
            </a:extLst>
          </p:cNvPr>
          <p:cNvSpPr txBox="1"/>
          <p:nvPr/>
        </p:nvSpPr>
        <p:spPr>
          <a:xfrm>
            <a:off x="4872040" y="4287750"/>
            <a:ext cx="26563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 tillegg 9 fellessenger IDA</a:t>
            </a:r>
            <a:br>
              <a:rPr lang="nb-NO" dirty="0"/>
            </a:br>
            <a:r>
              <a:rPr lang="nb-NO" dirty="0"/>
              <a:t>Interkommunalt  tiltak</a:t>
            </a:r>
          </a:p>
          <a:p>
            <a:endParaRPr lang="nb-NO" dirty="0"/>
          </a:p>
          <a:p>
            <a:r>
              <a:rPr lang="nb-NO" dirty="0"/>
              <a:t>5 obs </a:t>
            </a:r>
            <a:r>
              <a:rPr lang="nb-NO"/>
              <a:t>senger (Bømlo </a:t>
            </a:r>
            <a:r>
              <a:rPr lang="nb-NO" dirty="0"/>
              <a:t>ca.2)</a:t>
            </a:r>
            <a:br>
              <a:rPr lang="nb-NO" dirty="0"/>
            </a:br>
            <a:r>
              <a:rPr lang="nb-NO" dirty="0"/>
              <a:t>4 ØH senger</a:t>
            </a:r>
          </a:p>
        </p:txBody>
      </p:sp>
    </p:spTree>
    <p:extLst>
      <p:ext uri="{BB962C8B-B14F-4D97-AF65-F5344CB8AC3E}">
        <p14:creationId xmlns:p14="http://schemas.microsoft.com/office/powerpoint/2010/main" val="231256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EA788-E320-F024-04A9-5B81547EA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EBAA034-2737-DCC4-0D3E-067415BA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808" y="1781776"/>
            <a:ext cx="2433904" cy="161965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B2DE3FA-377F-0360-7D6F-7F1BD0AED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25" y="3535526"/>
            <a:ext cx="1646070" cy="1619653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9B4C5063-88E4-EE81-D9AE-5FD69285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12" y="638783"/>
            <a:ext cx="7886700" cy="917282"/>
          </a:xfrm>
        </p:spPr>
        <p:txBody>
          <a:bodyPr>
            <a:normAutofit fontScale="90000"/>
          </a:bodyPr>
          <a:lstStyle/>
          <a:p>
            <a:r>
              <a:rPr lang="nn-NO" b="1" i="1" dirty="0"/>
              <a:t>Status /prosess flytting av bebuarar 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DC5795E-D034-956D-2D57-AEAC272C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12" y="1359857"/>
            <a:ext cx="8041976" cy="4351338"/>
          </a:xfrm>
        </p:spPr>
        <p:txBody>
          <a:bodyPr/>
          <a:lstStyle/>
          <a:p>
            <a:endParaRPr lang="nn-NO" sz="1800" dirty="0"/>
          </a:p>
          <a:p>
            <a:r>
              <a:rPr lang="nn-NO" sz="1800" dirty="0"/>
              <a:t>Skriftleg informasjon, info møte samla og individuell</a:t>
            </a:r>
            <a:br>
              <a:rPr lang="nn-NO" sz="1800" dirty="0"/>
            </a:br>
            <a:r>
              <a:rPr lang="nn-NO" sz="1800" dirty="0"/>
              <a:t>informasjon gjennomført.</a:t>
            </a:r>
            <a:br>
              <a:rPr lang="nn-NO" sz="1800" dirty="0"/>
            </a:br>
            <a:endParaRPr lang="nn-NO" sz="1800" dirty="0"/>
          </a:p>
          <a:p>
            <a:r>
              <a:rPr lang="nn-NO" sz="1800" dirty="0"/>
              <a:t>Skriftleg vedtak om endring</a:t>
            </a:r>
            <a:br>
              <a:rPr lang="nn-NO" sz="1800" dirty="0"/>
            </a:br>
            <a:endParaRPr lang="nn-NO" sz="1800" dirty="0"/>
          </a:p>
          <a:p>
            <a:r>
              <a:rPr lang="nn-NO" sz="1800" dirty="0"/>
              <a:t>Stormøte med alle pårørande januar</a:t>
            </a:r>
            <a:br>
              <a:rPr lang="nn-NO" sz="1800" dirty="0"/>
            </a:br>
            <a:endParaRPr lang="nn-NO" sz="1800" dirty="0"/>
          </a:p>
          <a:p>
            <a:r>
              <a:rPr lang="nn-NO" sz="1800" dirty="0"/>
              <a:t>Krevjande prosess for pårørande, og tilbakemelding</a:t>
            </a:r>
            <a:br>
              <a:rPr lang="nn-NO" sz="1800" dirty="0"/>
            </a:br>
            <a:r>
              <a:rPr lang="nn-NO" sz="1800" dirty="0"/>
              <a:t>om at informasjon kunne vore styrka.</a:t>
            </a:r>
            <a:br>
              <a:rPr lang="nn-NO" sz="1800" dirty="0"/>
            </a:br>
            <a:endParaRPr lang="nn-NO" sz="1800" dirty="0"/>
          </a:p>
          <a:p>
            <a:r>
              <a:rPr lang="nn-NO" sz="1800" dirty="0"/>
              <a:t>FLYTTING AV PASIENTAR FERDIGSTILT 16.01.25 – </a:t>
            </a:r>
            <a:br>
              <a:rPr lang="nn-NO" sz="1800" dirty="0"/>
            </a:br>
            <a:endParaRPr lang="nn-NO" sz="1800" dirty="0"/>
          </a:p>
        </p:txBody>
      </p:sp>
    </p:spTree>
    <p:extLst>
      <p:ext uri="{BB962C8B-B14F-4D97-AF65-F5344CB8AC3E}">
        <p14:creationId xmlns:p14="http://schemas.microsoft.com/office/powerpoint/2010/main" val="2889209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9922-7BDD-17F0-0C22-00A37BC2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7273CF8-6ED4-833D-E84C-570E07CA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Status omstilling personale  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5C6D253-8E71-607E-0B8C-AC4C8CF78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25" y="1690689"/>
            <a:ext cx="3868340" cy="4470414"/>
          </a:xfrm>
        </p:spPr>
        <p:txBody>
          <a:bodyPr>
            <a:normAutofit fontScale="92500" lnSpcReduction="10000"/>
          </a:bodyPr>
          <a:lstStyle/>
          <a:p>
            <a:r>
              <a:rPr lang="nn-NO" sz="2000" dirty="0"/>
              <a:t>Omfattande prosess gjennomført</a:t>
            </a:r>
            <a:br>
              <a:rPr lang="nn-NO" sz="2000" dirty="0"/>
            </a:br>
            <a:r>
              <a:rPr lang="nn-NO" sz="2000" dirty="0"/>
              <a:t>frå juli og utover :</a:t>
            </a:r>
            <a:br>
              <a:rPr lang="nn-NO" sz="2000" dirty="0"/>
            </a:br>
            <a:br>
              <a:rPr lang="nn-NO" sz="2000" dirty="0"/>
            </a:br>
            <a:r>
              <a:rPr lang="nn-NO" sz="2000" dirty="0" err="1"/>
              <a:t>Personalmøter</a:t>
            </a:r>
            <a:r>
              <a:rPr lang="nn-NO" sz="2000" dirty="0"/>
              <a:t>, individuelle samtalar, kartlegging ledig stilling, utval, tillitsvalde, verneombod,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Alle som hatt ønske om det, har fått tilbod om anna relevant stilling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Gode prosessar, og gode tilbakemeldingar,  ….men</a:t>
            </a:r>
            <a:br>
              <a:rPr lang="nn-NO" sz="2000" dirty="0"/>
            </a:br>
            <a:br>
              <a:rPr lang="nn-NO" sz="2000" dirty="0"/>
            </a:br>
            <a:r>
              <a:rPr lang="nn-NO" sz="2000" dirty="0"/>
              <a:t>Slikt er «krevjande» for </a:t>
            </a:r>
            <a:br>
              <a:rPr lang="nn-NO" sz="2000" dirty="0"/>
            </a:br>
            <a:r>
              <a:rPr lang="nn-NO" sz="2000" dirty="0"/>
              <a:t>personale det gjeld</a:t>
            </a: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703E37CF-6089-0B11-F40E-923919675261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A08F425F-712C-DED6-5506-7DE56A8BA287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8191AE1C-374B-856E-EBE6-6259DD8712BD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C40C9E64-14B6-35C4-F47B-ED84CD0FB048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153F7334-54BB-AB69-B64F-D1CA7CA2B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9365" y="1731196"/>
            <a:ext cx="4511647" cy="16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2A15D-ACF3-E376-C7C7-FC42DFA70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70BA6D0-1C47-FA11-0973-1726CE65D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Status omstilling organisasjon   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2CE7125E-183C-6A16-7738-44BB6CB03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24" y="1690689"/>
            <a:ext cx="4241141" cy="4470414"/>
          </a:xfrm>
        </p:spPr>
        <p:txBody>
          <a:bodyPr>
            <a:normAutofit fontScale="92500" lnSpcReduction="20000"/>
          </a:bodyPr>
          <a:lstStyle/>
          <a:p>
            <a:r>
              <a:rPr lang="nn-NO" sz="2000" dirty="0"/>
              <a:t>Ny organisering av Bømlo heimetenester – 3 soner. 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Etablering og utviding av dagtilboda</a:t>
            </a:r>
            <a:br>
              <a:rPr lang="nn-NO" sz="2000" dirty="0"/>
            </a:br>
            <a:r>
              <a:rPr lang="nn-NO" sz="2000" dirty="0"/>
              <a:t>- styrking nattpatrulje</a:t>
            </a:r>
            <a:br>
              <a:rPr lang="nn-NO" sz="2000" dirty="0"/>
            </a:br>
            <a:r>
              <a:rPr lang="nn-NO" sz="2000" dirty="0"/>
              <a:t>- styrking kompetanse dag/kveld/natt.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«</a:t>
            </a:r>
            <a:r>
              <a:rPr lang="nn-NO" sz="2000" dirty="0" err="1"/>
              <a:t>Rigging</a:t>
            </a:r>
            <a:r>
              <a:rPr lang="nn-NO" sz="2000" dirty="0"/>
              <a:t>» av ledig </a:t>
            </a:r>
            <a:r>
              <a:rPr lang="nn-NO" sz="2000" dirty="0" err="1"/>
              <a:t>ledig</a:t>
            </a:r>
            <a:r>
              <a:rPr lang="nn-NO" sz="2000" dirty="0"/>
              <a:t> «gul fløy» ved BBH. </a:t>
            </a:r>
            <a:r>
              <a:rPr lang="nn-NO" sz="2000" dirty="0" err="1"/>
              <a:t>Omdisponering</a:t>
            </a:r>
            <a:r>
              <a:rPr lang="nn-NO" sz="2000" dirty="0"/>
              <a:t> personale.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Omfattande endring i personalplanar/turnus o.s.v.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Er fullført, men må vidareutviklast </a:t>
            </a: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6E19F642-F27E-624C-5C47-06B00EEED680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90D21576-A5DA-C7D4-CB0D-A66A35458181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92E3374E-FE2A-1A74-A100-6426D0F1E695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295DEEA9-5C02-BDFC-9DDB-8D2B7990065B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e 7">
            <a:extLst>
              <a:ext uri="{FF2B5EF4-FFF2-40B4-BE49-F238E27FC236}">
                <a16:creationId xmlns:a16="http://schemas.microsoft.com/office/drawing/2014/main" id="{42B85C1D-6121-91C6-3085-8DA1D00330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815" y="1608107"/>
            <a:ext cx="3933645" cy="295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59FC6-3F3A-4852-CE98-7508843A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EC8B1E5-620D-C6D0-11D8-4AE89E1A0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 dirty="0"/>
              <a:t>Status institusjonsplassar og heimetenester januar   2025</a:t>
            </a:r>
            <a:endParaRPr lang="nn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C5C66DE-1001-D183-C96C-0886624CE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217070"/>
            <a:ext cx="3868340" cy="4470414"/>
          </a:xfrm>
        </p:spPr>
        <p:txBody>
          <a:bodyPr>
            <a:normAutofit fontScale="92500" lnSpcReduction="20000"/>
          </a:bodyPr>
          <a:lstStyle/>
          <a:p>
            <a:r>
              <a:rPr lang="nn-NO" sz="2000" dirty="0"/>
              <a:t>Det er press på institusjonsplassar og heimetenester.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Det merkast av pårørande, brukarar og våre  medarbeidarar.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Det er ikkje uvanleg situasjon, og </a:t>
            </a:r>
            <a:br>
              <a:rPr lang="nn-NO" sz="2000" dirty="0"/>
            </a:br>
            <a:r>
              <a:rPr lang="nn-NO" sz="2000" dirty="0"/>
              <a:t>særskilt på denne tida.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Ekstra institusjonsplassar ( 6 ) og</a:t>
            </a:r>
            <a:br>
              <a:rPr lang="nn-NO" sz="2000" dirty="0"/>
            </a:br>
            <a:r>
              <a:rPr lang="nn-NO" sz="2000" dirty="0"/>
              <a:t>ekstra kostnader, inntil vidare.</a:t>
            </a:r>
            <a:br>
              <a:rPr lang="nn-NO" sz="2000" dirty="0"/>
            </a:br>
            <a:endParaRPr lang="nn-NO" sz="2000" dirty="0"/>
          </a:p>
          <a:p>
            <a:r>
              <a:rPr lang="nn-NO" sz="2000" dirty="0"/>
              <a:t>Det vert gjort omfattande og individuelt tett oppfølging av personar som ventar på fast plass.</a:t>
            </a:r>
            <a:br>
              <a:rPr lang="nn-NO" sz="2000" dirty="0"/>
            </a:br>
            <a:endParaRPr lang="nn-NO" sz="2000" dirty="0"/>
          </a:p>
          <a:p>
            <a:pPr marL="0" indent="0">
              <a:buNone/>
            </a:pPr>
            <a:br>
              <a:rPr lang="nn-NO" sz="1200" dirty="0"/>
            </a:br>
            <a:endParaRPr lang="nn-NO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BA5C86E2-6F6D-E357-442E-9AE8F1BA1492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ED71098F-1F1B-D494-F616-4CF811426098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F1E8A0DB-F606-AFC1-07D7-EC5306B7DA35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70A15614-F6AE-4977-AD28-28418C164B7D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029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AFE0F-D579-00F8-D065-A1CDABFEA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077951B-5CA8-0C1F-6479-1D118B080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b="1" i="1"/>
              <a:t>Institusjonsplassar </a:t>
            </a:r>
            <a:endParaRPr lang="nn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77A58197-FA50-6C71-F2AB-9419FC2BD879}"/>
                  </a:ext>
                </a:extLst>
              </p14:cNvPr>
              <p14:cNvContentPartPr/>
              <p14:nvPr/>
            </p14:nvContentPartPr>
            <p14:xfrm>
              <a:off x="10118697" y="560350"/>
              <a:ext cx="360" cy="36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AE07319D-E253-502C-4D4A-C253256A18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97" y="52471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82518EE0-D160-8339-07A7-D7E5EEB2284F}"/>
                  </a:ext>
                </a:extLst>
              </p14:cNvPr>
              <p14:cNvContentPartPr/>
              <p14:nvPr/>
            </p14:nvContentPartPr>
            <p14:xfrm>
              <a:off x="5037657" y="1086670"/>
              <a:ext cx="360" cy="36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1658D1DF-B89A-CF4E-B200-CE2E1F03BF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0017" y="1050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CC94A988-5D7E-7CB1-9A0F-5CFF2F6206CD}"/>
                  </a:ext>
                </a:extLst>
              </p14:cNvPr>
              <p14:cNvContentPartPr/>
              <p14:nvPr/>
            </p14:nvContentPartPr>
            <p14:xfrm>
              <a:off x="5417097" y="109531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CAFC17C6-88D4-5276-AD39-CCB14AC3F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9457" y="1059670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E035842A-BDFB-D891-7D00-EBD8BF835CDD}"/>
                  </a:ext>
                </a:extLst>
              </p14:cNvPr>
              <p14:cNvContentPartPr/>
              <p14:nvPr/>
            </p14:nvContentPartPr>
            <p14:xfrm>
              <a:off x="4252857" y="2217070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43067CC5-B3F9-B658-C6BB-2C9E6CD8E1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4857" y="2181070"/>
                <a:ext cx="36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Bilde 9">
            <a:extLst>
              <a:ext uri="{FF2B5EF4-FFF2-40B4-BE49-F238E27FC236}">
                <a16:creationId xmlns:a16="http://schemas.microsoft.com/office/drawing/2014/main" id="{D8E2C0E4-D0DA-B44C-70D8-8A3D7DC45D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849" y="1243882"/>
            <a:ext cx="8836151" cy="497033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470B484-F681-67A1-E0AF-5A9D4F317830}"/>
              </a:ext>
            </a:extLst>
          </p:cNvPr>
          <p:cNvSpPr txBox="1"/>
          <p:nvPr/>
        </p:nvSpPr>
        <p:spPr>
          <a:xfrm>
            <a:off x="906449" y="413467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2025 – 15,3 %</a:t>
            </a:r>
          </a:p>
        </p:txBody>
      </p:sp>
    </p:spTree>
    <p:extLst>
      <p:ext uri="{BB962C8B-B14F-4D97-AF65-F5344CB8AC3E}">
        <p14:creationId xmlns:p14="http://schemas.microsoft.com/office/powerpoint/2010/main" val="41807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3B5551A8-6D13-4695-BBEF-F799316BCDEE}" vid="{25822C7D-6EAF-472C-B3E8-159C25DBE4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7516BD04131F4FAA6431389B9D5904" ma:contentTypeVersion="18" ma:contentTypeDescription="Opprett et nytt dokument." ma:contentTypeScope="" ma:versionID="49a8ecc54793c08e6c65bfcab2bf2aa1">
  <xsd:schema xmlns:xsd="http://www.w3.org/2001/XMLSchema" xmlns:xs="http://www.w3.org/2001/XMLSchema" xmlns:p="http://schemas.microsoft.com/office/2006/metadata/properties" xmlns:ns3="8b2168e2-b843-40f3-a5b5-0573611990a8" xmlns:ns4="954cfd1d-9032-40eb-b3c3-c31e708d46aa" targetNamespace="http://schemas.microsoft.com/office/2006/metadata/properties" ma:root="true" ma:fieldsID="125ea26e42a4828cde023ae34555932e" ns3:_="" ns4:_="">
    <xsd:import namespace="8b2168e2-b843-40f3-a5b5-0573611990a8"/>
    <xsd:import namespace="954cfd1d-9032-40eb-b3c3-c31e708d46a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Location" minOccurs="0"/>
                <xsd:element ref="ns4:MediaLengthInSeconds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168e2-b843-40f3-a5b5-0573611990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cfd1d-9032-40eb-b3c3-c31e708d46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54cfd1d-9032-40eb-b3c3-c31e708d46aa" xsi:nil="true"/>
  </documentManagement>
</p:properties>
</file>

<file path=customXml/itemProps1.xml><?xml version="1.0" encoding="utf-8"?>
<ds:datastoreItem xmlns:ds="http://schemas.openxmlformats.org/officeDocument/2006/customXml" ds:itemID="{719B4DDE-73C5-4A5D-8F05-19731DDF6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168e2-b843-40f3-a5b5-0573611990a8"/>
    <ds:schemaRef ds:uri="954cfd1d-9032-40eb-b3c3-c31e708d46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D22AAD-AD73-419D-9736-CDC9EFD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FCE1B-CDC5-4934-9267-275B42AC7429}">
  <ds:schemaRefs>
    <ds:schemaRef ds:uri="http://schemas.microsoft.com/office/2006/documentManagement/types"/>
    <ds:schemaRef ds:uri="8b2168e2-b843-40f3-a5b5-0573611990a8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954cfd1d-9032-40eb-b3c3-c31e708d46aa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7055</TotalTime>
  <Words>725</Words>
  <Application>Microsoft Office PowerPoint</Application>
  <PresentationFormat>Skjermframsyning (4:3)</PresentationFormat>
  <Paragraphs>180</Paragraphs>
  <Slides>14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Lysbilettitlar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Office-tema</vt:lpstr>
      <vt:lpstr>Omstilling HSO Institusjonsplassar og heimetenester </vt:lpstr>
      <vt:lpstr>Mandat for arbeidsgruppa</vt:lpstr>
      <vt:lpstr>Kvifor denne omstillinga ? </vt:lpstr>
      <vt:lpstr>Institusjonsplassar  </vt:lpstr>
      <vt:lpstr>Status /prosess flytting av bebuarar  </vt:lpstr>
      <vt:lpstr>Status omstilling personale   </vt:lpstr>
      <vt:lpstr>Status omstilling organisasjon   </vt:lpstr>
      <vt:lpstr>Status institusjonsplassar og heimetenester januar   2025</vt:lpstr>
      <vt:lpstr>Institusjonsplassar </vt:lpstr>
      <vt:lpstr>Demografi - utdrag </vt:lpstr>
      <vt:lpstr>Me er ikkje i mål…..   </vt:lpstr>
      <vt:lpstr>Strategi framover – trinnvis </vt:lpstr>
      <vt:lpstr>Mange har kjent på dette..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Folgerø-Holm, Jorunn Jacobsen</dc:creator>
  <cp:lastModifiedBy>Simon Knutsson Sortland</cp:lastModifiedBy>
  <cp:revision>48</cp:revision>
  <cp:lastPrinted>2024-04-11T10:08:02Z</cp:lastPrinted>
  <dcterms:created xsi:type="dcterms:W3CDTF">2022-10-28T14:45:17Z</dcterms:created>
  <dcterms:modified xsi:type="dcterms:W3CDTF">2025-01-23T15:02:50Z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0x010100027516BD04131F4FAA6431389B9D5904</vt:lpwstr>
  </property>
</Properties>
</file>