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320" r:id="rId5"/>
    <p:sldId id="357" r:id="rId6"/>
    <p:sldId id="363" r:id="rId7"/>
    <p:sldId id="359" r:id="rId8"/>
    <p:sldId id="338" r:id="rId9"/>
    <p:sldId id="322" r:id="rId10"/>
    <p:sldId id="323" r:id="rId11"/>
    <p:sldId id="349" r:id="rId12"/>
    <p:sldId id="339" r:id="rId13"/>
    <p:sldId id="354" r:id="rId14"/>
    <p:sldId id="366" r:id="rId15"/>
    <p:sldId id="368" r:id="rId16"/>
    <p:sldId id="353" r:id="rId17"/>
    <p:sldId id="370" r:id="rId18"/>
    <p:sldId id="350" r:id="rId19"/>
    <p:sldId id="342" r:id="rId20"/>
    <p:sldId id="343" r:id="rId21"/>
    <p:sldId id="356" r:id="rId22"/>
    <p:sldId id="361" r:id="rId23"/>
    <p:sldId id="346" r:id="rId24"/>
    <p:sldId id="328" r:id="rId25"/>
    <p:sldId id="330" r:id="rId26"/>
    <p:sldId id="329" r:id="rId27"/>
    <p:sldId id="256" r:id="rId28"/>
    <p:sldId id="257" r:id="rId29"/>
    <p:sldId id="258" r:id="rId30"/>
    <p:sldId id="260" r:id="rId31"/>
    <p:sldId id="259" r:id="rId32"/>
    <p:sldId id="360" r:id="rId33"/>
    <p:sldId id="341" r:id="rId34"/>
    <p:sldId id="347" r:id="rId35"/>
    <p:sldId id="362" r:id="rId36"/>
  </p:sldIdLst>
  <p:sldSz cx="9144000" cy="6858000" type="screen4x3"/>
  <p:notesSz cx="6797675" cy="9926638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990000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92B074-CDFD-48AA-8F77-A0AC1F5A4F7D}" v="122" dt="2025-05-06T14:31:50.783"/>
    <p1510:client id="{B1FE468E-5481-411F-A4DE-C37990D742E5}" v="352" dt="2025-05-07T05:11:12.5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59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247" cy="49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30" tIns="45865" rIns="91730" bIns="4586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826" y="0"/>
            <a:ext cx="2946246" cy="49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30" tIns="45865" rIns="91730" bIns="4586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309"/>
            <a:ext cx="2946247" cy="49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30" tIns="45865" rIns="91730" bIns="4586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826" y="9428309"/>
            <a:ext cx="2946246" cy="49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30" tIns="45865" rIns="91730" bIns="4586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63698B8-00DD-4376-AD74-275E078F603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286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247" cy="49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30" tIns="45865" rIns="91730" bIns="4586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826" y="0"/>
            <a:ext cx="2946246" cy="49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30" tIns="45865" rIns="91730" bIns="4586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288" y="4714953"/>
            <a:ext cx="5439101" cy="446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30" tIns="45865" rIns="91730" bIns="458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309"/>
            <a:ext cx="2946247" cy="49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30" tIns="45865" rIns="91730" bIns="4586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826" y="9428309"/>
            <a:ext cx="2946246" cy="49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30" tIns="45865" rIns="91730" bIns="4586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1012AA6-EAF1-45F5-B240-99B23B22519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06170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0111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1574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5233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7530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7446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509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2971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8624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DB8F38-6C03-44A1-9833-A01025775512}" type="slidenum">
              <a:rPr lang="nb-NO"/>
              <a:pPr/>
              <a:t>6</a:t>
            </a:fld>
            <a:endParaRPr lang="nb-NO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001732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9545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4889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6833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3392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4198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012AA6-EAF1-45F5-B240-99B23B225199}" type="slidenum">
              <a:rPr lang="nb-NO" smtClean="0"/>
              <a:pPr>
                <a:defRPr/>
              </a:pPr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9810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7" descr="Driftige folk i vakker natu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453188"/>
            <a:ext cx="2495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Klikk for å redigere undertittelstil i malen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463547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394246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7" descr="Driftige folk i vakker natu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453188"/>
            <a:ext cx="2495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620713"/>
            <a:ext cx="2057400" cy="5184775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620713"/>
            <a:ext cx="6019800" cy="518477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130577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7" descr="Driftige folk i vakker natu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453188"/>
            <a:ext cx="2495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73986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7" descr="Driftige folk i vakker natu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453188"/>
            <a:ext cx="2495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478787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7" descr="Driftige folk i vakker natu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453188"/>
            <a:ext cx="2495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3671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3671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96812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7" descr="Driftige folk i vakker natu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453188"/>
            <a:ext cx="2495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833516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7" descr="Driftige folk i vakker natu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453188"/>
            <a:ext cx="2495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79847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641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856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ikonet for å legge til et bilde</a:t>
            </a:r>
            <a:endParaRPr lang="nn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471814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0" y="1484313"/>
            <a:ext cx="9144000" cy="4465637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n-NO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207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tittelstil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029" name="Picture 7" descr="BK_nytt_namnetrekk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60350"/>
            <a:ext cx="2024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11"/>
          <p:cNvSpPr txBox="1">
            <a:spLocks noChangeArrowheads="1"/>
          </p:cNvSpPr>
          <p:nvPr/>
        </p:nvSpPr>
        <p:spPr bwMode="auto">
          <a:xfrm>
            <a:off x="250825" y="188913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66AD7107-BC5E-4031-AA75-49E73519DF0A}" type="slidenum">
              <a:rPr lang="nb-NO" sz="2400" b="1" smtClean="0">
                <a:solidFill>
                  <a:srgbClr val="B2B2B2"/>
                </a:solidFill>
                <a:latin typeface="Calibri" pitchFamily="34" charset="0"/>
              </a:rPr>
              <a:pPr eaLnBrk="1" hangingPunct="1">
                <a:spcBef>
                  <a:spcPct val="50000"/>
                </a:spcBef>
              </a:pPr>
              <a:t>‹#›</a:t>
            </a:fld>
            <a:endParaRPr lang="nb-NO" sz="2400" b="1">
              <a:solidFill>
                <a:srgbClr val="B2B2B2"/>
              </a:solidFill>
              <a:latin typeface="Calibri" pitchFamily="34" charset="0"/>
            </a:endParaRPr>
          </a:p>
        </p:txBody>
      </p:sp>
      <p:pic>
        <p:nvPicPr>
          <p:cNvPr id="1031" name="Picture 13" descr="powerpoint-striper grå cop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55"/>
          <a:stretch>
            <a:fillRect/>
          </a:stretch>
        </p:blipFill>
        <p:spPr bwMode="auto">
          <a:xfrm>
            <a:off x="4643438" y="6534150"/>
            <a:ext cx="45005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Bilde 7" descr="Driftige folk i vakker natur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453188"/>
            <a:ext cx="2495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11" r:id="rId7"/>
    <p:sldLayoutId id="2147483812" r:id="rId8"/>
    <p:sldLayoutId id="2147483813" r:id="rId9"/>
    <p:sldLayoutId id="2147483814" r:id="rId10"/>
    <p:sldLayoutId id="214748382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Neo Sans" pitchFamily="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Neo Sans" pitchFamily="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Neo Sans" pitchFamily="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Neo Sans" pitchFamily="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way.cloud.microsoft/HnRKtEOPTLAF9JCU?ref=Link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sway.cloud.microsoft/lr72FWf6v6oO48aU?ref=Link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mlo.kommune.no/tenester/barnehage-og-skule/skule/skulane-i-bomlo/bremnes-ungdomsskul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>
                <a:solidFill>
                  <a:srgbClr val="002060"/>
                </a:solidFill>
              </a:rPr>
              <a:t>Informasjonsmøte nytt 8.trinn hausten-25</a:t>
            </a:r>
            <a:endParaRPr lang="nn-NO" sz="3600">
              <a:solidFill>
                <a:srgbClr val="002060"/>
              </a:solidFill>
            </a:endParaRP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84784"/>
            <a:ext cx="4183677" cy="4175872"/>
          </a:xfrm>
        </p:spPr>
      </p:pic>
    </p:spTree>
    <p:extLst>
      <p:ext uri="{BB962C8B-B14F-4D97-AF65-F5344CB8AC3E}">
        <p14:creationId xmlns:p14="http://schemas.microsoft.com/office/powerpoint/2010/main" val="1571559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Forventningar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248696"/>
          </a:xfrm>
        </p:spPr>
        <p:txBody>
          <a:bodyPr/>
          <a:lstStyle/>
          <a:p>
            <a:r>
              <a:rPr lang="nb-NO" sz="2400" b="0">
                <a:latin typeface="Calibri"/>
                <a:ea typeface="Calibri"/>
                <a:cs typeface="Calibri"/>
              </a:rPr>
              <a:t>Kva </a:t>
            </a:r>
            <a:r>
              <a:rPr lang="nb-NO" sz="2400" b="0" err="1">
                <a:latin typeface="Calibri"/>
                <a:ea typeface="Calibri"/>
                <a:cs typeface="Calibri"/>
              </a:rPr>
              <a:t>forventningar</a:t>
            </a:r>
            <a:r>
              <a:rPr lang="nb-NO" sz="2400" b="0">
                <a:latin typeface="Calibri"/>
                <a:ea typeface="Calibri"/>
                <a:cs typeface="Calibri"/>
              </a:rPr>
              <a:t> har BUS til </a:t>
            </a:r>
            <a:r>
              <a:rPr lang="nb-NO" sz="2400" b="0" err="1">
                <a:latin typeface="Calibri"/>
                <a:ea typeface="Calibri"/>
                <a:cs typeface="Calibri"/>
              </a:rPr>
              <a:t>elevane</a:t>
            </a:r>
            <a:r>
              <a:rPr lang="nb-NO" sz="2400" b="0">
                <a:latin typeface="Calibri"/>
                <a:ea typeface="Calibri"/>
                <a:cs typeface="Calibri"/>
              </a:rPr>
              <a:t>?</a:t>
            </a:r>
          </a:p>
          <a:p>
            <a:r>
              <a:rPr lang="nb-NO" sz="2400" b="0">
                <a:latin typeface="Calibri"/>
                <a:ea typeface="Calibri"/>
                <a:cs typeface="Calibri"/>
              </a:rPr>
              <a:t>Kva  </a:t>
            </a:r>
            <a:r>
              <a:rPr lang="nb-NO" sz="2400" b="0" err="1">
                <a:latin typeface="Calibri"/>
                <a:ea typeface="Calibri"/>
                <a:cs typeface="Calibri"/>
              </a:rPr>
              <a:t>forventningar</a:t>
            </a:r>
            <a:r>
              <a:rPr lang="nb-NO" sz="2400" b="0">
                <a:latin typeface="Calibri"/>
                <a:ea typeface="Calibri"/>
                <a:cs typeface="Calibri"/>
              </a:rPr>
              <a:t> har BUS til </a:t>
            </a:r>
            <a:r>
              <a:rPr lang="nb-NO" sz="2400" b="0" err="1">
                <a:latin typeface="Calibri"/>
                <a:ea typeface="Calibri"/>
                <a:cs typeface="Calibri"/>
              </a:rPr>
              <a:t>føresette</a:t>
            </a:r>
            <a:r>
              <a:rPr lang="nb-NO" sz="2400" b="0">
                <a:latin typeface="Calibri"/>
                <a:ea typeface="Calibri"/>
                <a:cs typeface="Calibri"/>
              </a:rPr>
              <a:t>?</a:t>
            </a:r>
          </a:p>
          <a:p>
            <a:pPr marL="0" indent="0">
              <a:buNone/>
            </a:pPr>
            <a:endParaRPr lang="nb-NO" sz="2400" b="0">
              <a:latin typeface="Calibri"/>
              <a:ea typeface="Calibri"/>
              <a:cs typeface="Calibri"/>
            </a:endParaRPr>
          </a:p>
          <a:p>
            <a:r>
              <a:rPr lang="nb-NO" sz="2400" b="0">
                <a:latin typeface="Calibri"/>
                <a:ea typeface="Calibri"/>
                <a:cs typeface="Calibri"/>
              </a:rPr>
              <a:t>Kva </a:t>
            </a:r>
            <a:r>
              <a:rPr lang="nb-NO" sz="2400" b="0" err="1">
                <a:latin typeface="Calibri"/>
                <a:ea typeface="Calibri"/>
                <a:cs typeface="Calibri"/>
              </a:rPr>
              <a:t>forventningar</a:t>
            </a:r>
            <a:r>
              <a:rPr lang="nb-NO" sz="2400" b="0">
                <a:latin typeface="Calibri"/>
                <a:ea typeface="Calibri"/>
                <a:cs typeface="Calibri"/>
              </a:rPr>
              <a:t> har ditt barn til BUS?</a:t>
            </a:r>
          </a:p>
          <a:p>
            <a:r>
              <a:rPr lang="nb-NO" sz="2400" b="0">
                <a:latin typeface="Calibri"/>
                <a:ea typeface="Calibri"/>
                <a:cs typeface="Calibri"/>
              </a:rPr>
              <a:t>Kva </a:t>
            </a:r>
            <a:r>
              <a:rPr lang="nb-NO" sz="2400" b="0" err="1">
                <a:latin typeface="Calibri"/>
                <a:ea typeface="Calibri"/>
                <a:cs typeface="Calibri"/>
              </a:rPr>
              <a:t>forventningar</a:t>
            </a:r>
            <a:r>
              <a:rPr lang="nb-NO" sz="2400" b="0">
                <a:latin typeface="Calibri"/>
                <a:ea typeface="Calibri"/>
                <a:cs typeface="Calibri"/>
              </a:rPr>
              <a:t> har de som </a:t>
            </a:r>
            <a:r>
              <a:rPr lang="nb-NO" sz="2400" b="0" err="1">
                <a:latin typeface="Calibri"/>
                <a:ea typeface="Calibri"/>
                <a:cs typeface="Calibri"/>
              </a:rPr>
              <a:t>føresette</a:t>
            </a:r>
            <a:r>
              <a:rPr lang="nb-NO" sz="2400" b="0">
                <a:latin typeface="Calibri"/>
                <a:ea typeface="Calibri"/>
                <a:cs typeface="Calibri"/>
              </a:rPr>
              <a:t>?</a:t>
            </a:r>
          </a:p>
          <a:p>
            <a:endParaRPr lang="nb-NO" sz="2400" b="0">
              <a:latin typeface="Calibri"/>
              <a:ea typeface="Calibri"/>
              <a:cs typeface="Calibri"/>
            </a:endParaRPr>
          </a:p>
          <a:p>
            <a:endParaRPr lang="nb-NO" sz="2400" b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nb-NO" sz="2400" b="0">
                <a:latin typeface="Calibri"/>
                <a:ea typeface="Calibri"/>
                <a:cs typeface="Calibri"/>
              </a:rPr>
              <a:t>Me jobbar i lag for trivsel og </a:t>
            </a:r>
            <a:r>
              <a:rPr lang="nb-NO" sz="2400" b="0" err="1">
                <a:latin typeface="Calibri"/>
                <a:ea typeface="Calibri"/>
                <a:cs typeface="Calibri"/>
              </a:rPr>
              <a:t>meistring</a:t>
            </a:r>
            <a:endParaRPr lang="nn-NO" sz="2400" b="0">
              <a:latin typeface="Calibri"/>
              <a:ea typeface="Calibri"/>
              <a:cs typeface="Calibri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4149080"/>
            <a:ext cx="1514204" cy="151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80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0FBE48-3239-A5BC-6F75-6CE15E59C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Våre </a:t>
            </a:r>
            <a:r>
              <a:rPr lang="nb-NO" err="1"/>
              <a:t>forventningar</a:t>
            </a:r>
            <a:r>
              <a:rPr lang="nb-NO"/>
              <a:t> til eleven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11EB598-534F-F19C-AD52-D1838EC620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sz="1800" b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ORDENSREGLAR</a:t>
            </a:r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D21520F-AEF0-437F-9C02-8065778F4D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b="0"/>
              <a:t>Møta førebudd og presis til </a:t>
            </a:r>
            <a:r>
              <a:rPr lang="nb-NO" b="0" err="1"/>
              <a:t>timane</a:t>
            </a:r>
            <a:endParaRPr lang="nb-NO" b="0"/>
          </a:p>
          <a:p>
            <a:r>
              <a:rPr lang="nb-NO" b="0"/>
              <a:t>Visa gode </a:t>
            </a:r>
            <a:r>
              <a:rPr lang="nb-NO" b="0" err="1"/>
              <a:t>arbeidsvanar</a:t>
            </a:r>
            <a:r>
              <a:rPr lang="nb-NO" b="0"/>
              <a:t> og god arbeidsinnsats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994FAD0-D2C1-920C-143B-05BCBE185F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n-NO" sz="1800" b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ÅTFERDSREGLAR</a:t>
            </a:r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A776DA9-706E-BE48-7537-B2EB3D06850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nn-NO" b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Visa omsyn og respekt for andre på skulen og på skulevegen</a:t>
            </a:r>
            <a:endParaRPr lang="nb-NO" b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n-NO" b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Visa respekt for undervisninga</a:t>
            </a:r>
            <a:endParaRPr lang="nb-NO" b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n-NO" b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Visa vilje til å skapa trivsel og eit godt læringsmiljø</a:t>
            </a:r>
            <a:endParaRPr lang="nb-NO" b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n-NO" b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Skulen skal vera rusfri</a:t>
            </a:r>
            <a:endParaRPr lang="nb-NO" b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7960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317249-B9C2-B4E2-DE91-89A4EA8D1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Våre </a:t>
            </a:r>
            <a:r>
              <a:rPr lang="nb-NO" err="1"/>
              <a:t>forventningar</a:t>
            </a:r>
            <a:r>
              <a:rPr lang="nb-NO"/>
              <a:t> til heimen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56A6A00-D70C-4CA3-DA59-20D19ECC9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3896"/>
            <a:ext cx="8229600" cy="4351593"/>
          </a:xfrm>
        </p:spPr>
        <p:txBody>
          <a:bodyPr/>
          <a:lstStyle/>
          <a:p>
            <a:r>
              <a:rPr lang="nb-NO" b="0">
                <a:latin typeface="Calibri"/>
                <a:ea typeface="Calibri"/>
                <a:cs typeface="Calibri"/>
              </a:rPr>
              <a:t>Snakk positivt om </a:t>
            </a:r>
            <a:r>
              <a:rPr lang="nb-NO" b="0" err="1">
                <a:latin typeface="Calibri"/>
                <a:ea typeface="Calibri"/>
                <a:cs typeface="Calibri"/>
              </a:rPr>
              <a:t>skulen</a:t>
            </a:r>
            <a:r>
              <a:rPr lang="nb-NO" b="0">
                <a:latin typeface="Calibri"/>
                <a:ea typeface="Calibri"/>
                <a:cs typeface="Calibri"/>
              </a:rPr>
              <a:t> og om det å bli kjent med nye elevar og </a:t>
            </a:r>
            <a:r>
              <a:rPr lang="nb-NO" b="0" err="1">
                <a:latin typeface="Calibri"/>
                <a:ea typeface="Calibri"/>
                <a:cs typeface="Calibri"/>
              </a:rPr>
              <a:t>lærarar</a:t>
            </a:r>
            <a:r>
              <a:rPr lang="nb-NO" b="0">
                <a:latin typeface="Calibri"/>
                <a:ea typeface="Calibri"/>
                <a:cs typeface="Calibri"/>
              </a:rPr>
              <a:t>. Overgongen kan </a:t>
            </a:r>
            <a:r>
              <a:rPr lang="nb-NO" b="0" err="1">
                <a:latin typeface="Calibri"/>
                <a:ea typeface="Calibri"/>
                <a:cs typeface="Calibri"/>
              </a:rPr>
              <a:t>opplevast</a:t>
            </a:r>
            <a:r>
              <a:rPr lang="nb-NO" b="0">
                <a:latin typeface="Calibri"/>
                <a:ea typeface="Calibri"/>
                <a:cs typeface="Calibri"/>
              </a:rPr>
              <a:t> stor, men trygg barnet i at det kjem til å gå bra!</a:t>
            </a:r>
            <a:endParaRPr lang="nn-NO" b="0">
              <a:latin typeface="Calibri"/>
              <a:ea typeface="Calibri"/>
              <a:cs typeface="Calibri"/>
            </a:endParaRPr>
          </a:p>
          <a:p>
            <a:r>
              <a:rPr lang="nb-NO" b="0"/>
              <a:t>Støtt oss i arbeidet  med våre </a:t>
            </a:r>
            <a:r>
              <a:rPr lang="nb-NO" b="0" err="1"/>
              <a:t>forventningar</a:t>
            </a:r>
            <a:r>
              <a:rPr lang="nb-NO" b="0"/>
              <a:t> til eleven</a:t>
            </a:r>
          </a:p>
          <a:p>
            <a:r>
              <a:rPr lang="nb-NO" sz="2800" b="0">
                <a:latin typeface="Calibri"/>
                <a:ea typeface="Calibri"/>
                <a:cs typeface="Calibri"/>
              </a:rPr>
              <a:t>Ta opp evt. eigen uro med oss. Del uro med </a:t>
            </a:r>
            <a:r>
              <a:rPr lang="nb-NO" sz="2800" b="0" err="1">
                <a:latin typeface="Calibri"/>
                <a:ea typeface="Calibri"/>
                <a:cs typeface="Calibri"/>
              </a:rPr>
              <a:t>vaksne</a:t>
            </a:r>
            <a:r>
              <a:rPr lang="nb-NO" sz="2800" b="0">
                <a:latin typeface="Calibri"/>
                <a:ea typeface="Calibri"/>
                <a:cs typeface="Calibri"/>
              </a:rPr>
              <a:t>, </a:t>
            </a:r>
            <a:r>
              <a:rPr lang="nb-NO" sz="2800" b="0" err="1">
                <a:latin typeface="Calibri"/>
                <a:ea typeface="Calibri"/>
                <a:cs typeface="Calibri"/>
              </a:rPr>
              <a:t>ikkje</a:t>
            </a:r>
            <a:r>
              <a:rPr lang="nb-NO" sz="2800" b="0">
                <a:latin typeface="Calibri"/>
                <a:ea typeface="Calibri"/>
                <a:cs typeface="Calibri"/>
              </a:rPr>
              <a:t> med </a:t>
            </a:r>
            <a:r>
              <a:rPr lang="nb-NO" b="0">
                <a:latin typeface="Calibri"/>
                <a:ea typeface="Calibri"/>
                <a:cs typeface="Calibri"/>
              </a:rPr>
              <a:t>elev</a:t>
            </a:r>
            <a:endParaRPr lang="nb-NO" sz="2800" b="0">
              <a:latin typeface="Calibri"/>
              <a:ea typeface="Calibri"/>
              <a:cs typeface="Calibri"/>
            </a:endParaRPr>
          </a:p>
          <a:p>
            <a:endParaRPr lang="nb-NO" b="0"/>
          </a:p>
        </p:txBody>
      </p:sp>
    </p:spTree>
    <p:extLst>
      <p:ext uri="{BB962C8B-B14F-4D97-AF65-F5344CB8AC3E}">
        <p14:creationId xmlns:p14="http://schemas.microsoft.com/office/powerpoint/2010/main" val="3742988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Foreldresamarbeid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534160"/>
            <a:ext cx="8229600" cy="4271328"/>
          </a:xfrm>
        </p:spPr>
        <p:txBody>
          <a:bodyPr/>
          <a:lstStyle/>
          <a:p>
            <a:r>
              <a:rPr lang="nb-NO" sz="2400" b="0" err="1">
                <a:latin typeface="Calibri"/>
                <a:ea typeface="Calibri"/>
                <a:cs typeface="Calibri"/>
              </a:rPr>
              <a:t>Frå</a:t>
            </a:r>
            <a:r>
              <a:rPr lang="nb-NO" sz="2400" b="0">
                <a:latin typeface="Calibri"/>
                <a:ea typeface="Calibri"/>
                <a:cs typeface="Calibri"/>
              </a:rPr>
              <a:t> å kjenne alle </a:t>
            </a:r>
            <a:r>
              <a:rPr lang="nb-NO" sz="2400" b="0" err="1">
                <a:latin typeface="Calibri"/>
                <a:ea typeface="Calibri"/>
                <a:cs typeface="Calibri"/>
              </a:rPr>
              <a:t>heimane</a:t>
            </a:r>
            <a:r>
              <a:rPr lang="nb-NO" sz="2400" b="0">
                <a:latin typeface="Calibri"/>
                <a:ea typeface="Calibri"/>
                <a:cs typeface="Calibri"/>
              </a:rPr>
              <a:t> i </a:t>
            </a:r>
            <a:r>
              <a:rPr lang="nb-NO" sz="2400" b="0" err="1">
                <a:latin typeface="Calibri"/>
                <a:ea typeface="Calibri"/>
                <a:cs typeface="Calibri"/>
              </a:rPr>
              <a:t>ein</a:t>
            </a:r>
            <a:r>
              <a:rPr lang="nb-NO" sz="2400" b="0">
                <a:latin typeface="Calibri"/>
                <a:ea typeface="Calibri"/>
                <a:cs typeface="Calibri"/>
              </a:rPr>
              <a:t> klasse vert de no blanda med </a:t>
            </a:r>
            <a:r>
              <a:rPr lang="nb-NO" sz="2400" b="0" err="1">
                <a:latin typeface="Calibri"/>
                <a:ea typeface="Calibri"/>
                <a:cs typeface="Calibri"/>
              </a:rPr>
              <a:t>føresette</a:t>
            </a:r>
            <a:r>
              <a:rPr lang="nb-NO" sz="2400" b="0">
                <a:latin typeface="Calibri"/>
                <a:ea typeface="Calibri"/>
                <a:cs typeface="Calibri"/>
              </a:rPr>
              <a:t> de </a:t>
            </a:r>
            <a:r>
              <a:rPr lang="nb-NO" sz="2400" b="0" err="1">
                <a:latin typeface="Calibri"/>
                <a:ea typeface="Calibri"/>
                <a:cs typeface="Calibri"/>
              </a:rPr>
              <a:t>ikkje</a:t>
            </a:r>
            <a:r>
              <a:rPr lang="nb-NO" sz="2400" b="0">
                <a:latin typeface="Calibri"/>
                <a:ea typeface="Calibri"/>
                <a:cs typeface="Calibri"/>
              </a:rPr>
              <a:t> kjenner til </a:t>
            </a:r>
            <a:r>
              <a:rPr lang="nb-NO" sz="2400" b="0" err="1">
                <a:latin typeface="Calibri"/>
                <a:ea typeface="Calibri"/>
                <a:cs typeface="Calibri"/>
              </a:rPr>
              <a:t>frå</a:t>
            </a:r>
            <a:r>
              <a:rPr lang="nb-NO" sz="2400" b="0">
                <a:latin typeface="Calibri"/>
                <a:ea typeface="Calibri"/>
                <a:cs typeface="Calibri"/>
              </a:rPr>
              <a:t> andre </a:t>
            </a:r>
            <a:r>
              <a:rPr lang="nb-NO" sz="2400" b="0" err="1">
                <a:latin typeface="Calibri"/>
                <a:ea typeface="Calibri"/>
                <a:cs typeface="Calibri"/>
              </a:rPr>
              <a:t>krinsar</a:t>
            </a:r>
            <a:r>
              <a:rPr lang="nb-NO" sz="2400" b="0">
                <a:latin typeface="Calibri"/>
                <a:ea typeface="Calibri"/>
                <a:cs typeface="Calibri"/>
              </a:rPr>
              <a:t> </a:t>
            </a:r>
          </a:p>
          <a:p>
            <a:r>
              <a:rPr lang="nb-NO" sz="2400" b="0">
                <a:latin typeface="Calibri"/>
                <a:ea typeface="Calibri"/>
                <a:cs typeface="Calibri"/>
              </a:rPr>
              <a:t>Foreldresamarbeid er </a:t>
            </a:r>
            <a:r>
              <a:rPr lang="nb-NO" sz="2400" b="0" err="1">
                <a:latin typeface="Calibri"/>
                <a:ea typeface="Calibri"/>
                <a:cs typeface="Calibri"/>
              </a:rPr>
              <a:t>ikkje</a:t>
            </a:r>
            <a:r>
              <a:rPr lang="nb-NO" sz="2400" b="0">
                <a:latin typeface="Calibri"/>
                <a:ea typeface="Calibri"/>
                <a:cs typeface="Calibri"/>
              </a:rPr>
              <a:t> mindre viktig på </a:t>
            </a:r>
            <a:r>
              <a:rPr lang="nb-NO" sz="2400" b="0" err="1">
                <a:latin typeface="Calibri"/>
                <a:ea typeface="Calibri"/>
                <a:cs typeface="Calibri"/>
              </a:rPr>
              <a:t>ungdomsskulen</a:t>
            </a:r>
            <a:endParaRPr lang="nb-NO" sz="2400" b="0">
              <a:latin typeface="Calibri"/>
              <a:ea typeface="Calibri"/>
              <a:cs typeface="Calibri"/>
            </a:endParaRPr>
          </a:p>
          <a:p>
            <a:r>
              <a:rPr lang="nb-NO" sz="2400" b="0">
                <a:latin typeface="Calibri"/>
                <a:ea typeface="Calibri"/>
                <a:cs typeface="Calibri"/>
              </a:rPr>
              <a:t>Prioriter foreldremøter og </a:t>
            </a:r>
            <a:r>
              <a:rPr lang="nb-NO" sz="2400" b="0" err="1">
                <a:latin typeface="Calibri"/>
                <a:ea typeface="Calibri"/>
                <a:cs typeface="Calibri"/>
              </a:rPr>
              <a:t>skulen</a:t>
            </a:r>
            <a:r>
              <a:rPr lang="nb-NO" sz="2400" b="0">
                <a:latin typeface="Calibri"/>
                <a:ea typeface="Calibri"/>
                <a:cs typeface="Calibri"/>
              </a:rPr>
              <a:t> sine arrangement</a:t>
            </a:r>
          </a:p>
          <a:p>
            <a:r>
              <a:rPr lang="nb-NO" sz="2400" b="0">
                <a:latin typeface="Calibri"/>
                <a:ea typeface="Calibri"/>
                <a:cs typeface="Calibri"/>
              </a:rPr>
              <a:t>Det vert klassevis bli-kjent-treff raskt etter </a:t>
            </a:r>
            <a:r>
              <a:rPr lang="nb-NO" sz="2400" b="0" err="1">
                <a:latin typeface="Calibri"/>
                <a:ea typeface="Calibri"/>
                <a:cs typeface="Calibri"/>
              </a:rPr>
              <a:t>skulestart</a:t>
            </a:r>
            <a:r>
              <a:rPr lang="nb-NO" sz="2400" b="0">
                <a:latin typeface="Calibri"/>
                <a:ea typeface="Calibri"/>
                <a:cs typeface="Calibri"/>
              </a:rPr>
              <a:t>, </a:t>
            </a:r>
            <a:r>
              <a:rPr lang="nb-NO" sz="2400" b="0" err="1">
                <a:latin typeface="Calibri"/>
                <a:ea typeface="Calibri"/>
                <a:cs typeface="Calibri"/>
              </a:rPr>
              <a:t>me</a:t>
            </a:r>
            <a:r>
              <a:rPr lang="nb-NO" sz="2400" b="0">
                <a:latin typeface="Calibri"/>
                <a:ea typeface="Calibri"/>
                <a:cs typeface="Calibri"/>
              </a:rPr>
              <a:t> </a:t>
            </a:r>
            <a:r>
              <a:rPr lang="nb-NO" sz="2400" b="0" err="1">
                <a:latin typeface="Calibri"/>
                <a:ea typeface="Calibri"/>
                <a:cs typeface="Calibri"/>
              </a:rPr>
              <a:t>forventar</a:t>
            </a:r>
            <a:r>
              <a:rPr lang="nb-NO" sz="2400" b="0">
                <a:latin typeface="Calibri"/>
                <a:ea typeface="Calibri"/>
                <a:cs typeface="Calibri"/>
              </a:rPr>
              <a:t> at de stiller med elev</a:t>
            </a:r>
          </a:p>
          <a:p>
            <a:r>
              <a:rPr lang="nb-NO" sz="2400" b="0">
                <a:latin typeface="Calibri"/>
                <a:ea typeface="Calibri"/>
                <a:cs typeface="Calibri"/>
              </a:rPr>
              <a:t>FAU vert med til </a:t>
            </a:r>
            <a:r>
              <a:rPr lang="nb-NO" sz="2400" b="0" err="1">
                <a:latin typeface="Calibri"/>
                <a:ea typeface="Calibri"/>
                <a:cs typeface="Calibri"/>
              </a:rPr>
              <a:t>hausten</a:t>
            </a:r>
            <a:r>
              <a:rPr lang="nb-NO" sz="2400" b="0">
                <a:latin typeface="Calibri"/>
                <a:ea typeface="Calibri"/>
                <a:cs typeface="Calibri"/>
              </a:rPr>
              <a:t> og orienterer </a:t>
            </a:r>
            <a:r>
              <a:rPr lang="nb-NO" sz="2400" b="0" err="1">
                <a:latin typeface="Calibri"/>
                <a:ea typeface="Calibri"/>
                <a:cs typeface="Calibri"/>
              </a:rPr>
              <a:t>nærare</a:t>
            </a:r>
            <a:r>
              <a:rPr lang="nb-NO" sz="2400" b="0">
                <a:latin typeface="Calibri"/>
                <a:ea typeface="Calibri"/>
                <a:cs typeface="Calibri"/>
              </a:rPr>
              <a:t> om samarbeid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179168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5CBFF7-F0EF-0B7F-4DA3-8C57851A5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Kva kan de vente av oss?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4016769-5DE8-6681-4B51-CFB0F77FD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72184"/>
            <a:ext cx="8229600" cy="4333304"/>
          </a:xfrm>
        </p:spPr>
        <p:txBody>
          <a:bodyPr/>
          <a:lstStyle/>
          <a:p>
            <a:r>
              <a:rPr lang="nb-NO" b="0"/>
              <a:t>Snakk til oss om </a:t>
            </a:r>
            <a:r>
              <a:rPr lang="nb-NO" b="0" err="1"/>
              <a:t>forventningar</a:t>
            </a:r>
            <a:r>
              <a:rPr lang="nb-NO" b="0"/>
              <a:t>, då kan </a:t>
            </a:r>
            <a:r>
              <a:rPr lang="nb-NO" b="0" err="1"/>
              <a:t>me</a:t>
            </a:r>
            <a:r>
              <a:rPr lang="nb-NO" b="0"/>
              <a:t> sei om det er </a:t>
            </a:r>
            <a:r>
              <a:rPr lang="nb-NO" b="0" err="1"/>
              <a:t>mogleg</a:t>
            </a:r>
            <a:r>
              <a:rPr lang="nb-NO" b="0"/>
              <a:t> eller </a:t>
            </a:r>
            <a:r>
              <a:rPr lang="nb-NO" b="0" err="1"/>
              <a:t>ikkje</a:t>
            </a:r>
            <a:endParaRPr lang="nb-NO" b="0"/>
          </a:p>
          <a:p>
            <a:r>
              <a:rPr lang="nb-NO" b="0"/>
              <a:t>Skule og heim kan ha ulikt syn på kva som er elevens beste. Dette skal </a:t>
            </a:r>
            <a:r>
              <a:rPr lang="nb-NO" b="0" err="1"/>
              <a:t>me</a:t>
            </a:r>
            <a:r>
              <a:rPr lang="nb-NO" b="0"/>
              <a:t> kunne </a:t>
            </a:r>
            <a:r>
              <a:rPr lang="nb-NO" b="0" err="1"/>
              <a:t>grunngje</a:t>
            </a:r>
            <a:r>
              <a:rPr lang="nb-NO" b="0"/>
              <a:t> på </a:t>
            </a:r>
            <a:r>
              <a:rPr lang="nb-NO" b="0" err="1"/>
              <a:t>ein</a:t>
            </a:r>
            <a:r>
              <a:rPr lang="nb-NO" b="0"/>
              <a:t> god måte</a:t>
            </a:r>
          </a:p>
          <a:p>
            <a:r>
              <a:rPr lang="nb-NO" b="0"/>
              <a:t>Me har eit langsiktig perspektiv: når </a:t>
            </a:r>
            <a:r>
              <a:rPr lang="nb-NO" b="0" err="1"/>
              <a:t>elevane</a:t>
            </a:r>
            <a:r>
              <a:rPr lang="nb-NO" b="0"/>
              <a:t> </a:t>
            </a:r>
            <a:r>
              <a:rPr lang="nb-NO" b="0" err="1"/>
              <a:t>forlet</a:t>
            </a:r>
            <a:r>
              <a:rPr lang="nb-NO" b="0"/>
              <a:t> oss etter 3 år skal </a:t>
            </a:r>
            <a:r>
              <a:rPr lang="nb-NO" b="0" err="1"/>
              <a:t>dei</a:t>
            </a:r>
            <a:r>
              <a:rPr lang="nb-NO" b="0"/>
              <a:t> </a:t>
            </a:r>
            <a:r>
              <a:rPr lang="nb-NO" b="0" err="1"/>
              <a:t>vera</a:t>
            </a:r>
            <a:r>
              <a:rPr lang="nb-NO" b="0"/>
              <a:t> </a:t>
            </a:r>
            <a:r>
              <a:rPr lang="nb-NO" b="0" err="1"/>
              <a:t>tilstrekkeleg</a:t>
            </a:r>
            <a:r>
              <a:rPr lang="nb-NO" b="0"/>
              <a:t> rusta til å gå </a:t>
            </a:r>
            <a:r>
              <a:rPr lang="nb-NO" b="0" err="1"/>
              <a:t>vidare</a:t>
            </a:r>
            <a:r>
              <a:rPr lang="nb-NO" b="0"/>
              <a:t>, både </a:t>
            </a:r>
            <a:r>
              <a:rPr lang="nb-NO" b="0" err="1"/>
              <a:t>fagleg</a:t>
            </a:r>
            <a:r>
              <a:rPr lang="nb-NO" b="0"/>
              <a:t> og sosialt</a:t>
            </a:r>
          </a:p>
          <a:p>
            <a:r>
              <a:rPr lang="nb-NO" b="0"/>
              <a:t>Me ser på alle </a:t>
            </a:r>
            <a:r>
              <a:rPr lang="nb-NO" b="0" err="1"/>
              <a:t>elevane</a:t>
            </a:r>
            <a:r>
              <a:rPr lang="nb-NO" b="0"/>
              <a:t> som våre elevar</a:t>
            </a:r>
          </a:p>
        </p:txBody>
      </p:sp>
    </p:spTree>
    <p:extLst>
      <p:ext uri="{BB962C8B-B14F-4D97-AF65-F5344CB8AC3E}">
        <p14:creationId xmlns:p14="http://schemas.microsoft.com/office/powerpoint/2010/main" val="2141018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Alle skal </a:t>
            </a:r>
            <a:r>
              <a:rPr lang="nb-NO" err="1"/>
              <a:t>inkluderast</a:t>
            </a:r>
            <a:endParaRPr lang="nn-NO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3197" y="1582738"/>
            <a:ext cx="2865077" cy="3816350"/>
          </a:xfrm>
          <a:prstGeom prst="rect">
            <a:avLst/>
          </a:prstGeom>
        </p:spPr>
      </p:pic>
      <p:pic>
        <p:nvPicPr>
          <p:cNvPr id="8" name="Plassholder for innhold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79660" y="1582738"/>
            <a:ext cx="2868044" cy="381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20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/>
              <a:t>Viktig informasjon til </a:t>
            </a:r>
            <a:r>
              <a:rPr lang="nb-NO" sz="3600" err="1"/>
              <a:t>skulestart</a:t>
            </a:r>
            <a:endParaRPr lang="nn-NO" sz="360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256584"/>
          </a:xfrm>
        </p:spPr>
        <p:txBody>
          <a:bodyPr/>
          <a:lstStyle/>
          <a:p>
            <a:r>
              <a:rPr lang="nb-NO" sz="2400" b="0" err="1"/>
              <a:t>Elevane</a:t>
            </a:r>
            <a:r>
              <a:rPr lang="nb-NO" sz="2400" b="0"/>
              <a:t> møter med sekk og niste, innesko og kodelås til eige elevskap</a:t>
            </a:r>
          </a:p>
          <a:p>
            <a:r>
              <a:rPr lang="nb-NO" sz="2400" b="0"/>
              <a:t>BUS har eiga ordning med mjølk. Dei som vil ha, får ved </a:t>
            </a:r>
            <a:r>
              <a:rPr lang="nb-NO" sz="2400" b="0" err="1"/>
              <a:t>skulestart</a:t>
            </a:r>
            <a:r>
              <a:rPr lang="nb-NO" sz="2400" b="0"/>
              <a:t>, samt påmelding for </a:t>
            </a:r>
            <a:r>
              <a:rPr lang="nb-NO" sz="2400" b="0" err="1"/>
              <a:t>vidare</a:t>
            </a:r>
            <a:r>
              <a:rPr lang="nb-NO" sz="2400" b="0"/>
              <a:t> skulemjølkordning</a:t>
            </a:r>
          </a:p>
          <a:p>
            <a:r>
              <a:rPr lang="nb-NO" sz="2400" b="0"/>
              <a:t>Elevkantine for alle, betaling bankkort</a:t>
            </a:r>
          </a:p>
          <a:p>
            <a:r>
              <a:rPr lang="nb-NO" sz="2400" b="0"/>
              <a:t>Skuleskyss er meldt inn, </a:t>
            </a:r>
            <a:r>
              <a:rPr lang="nb-NO" sz="2400" b="0" err="1"/>
              <a:t>dei</a:t>
            </a:r>
            <a:r>
              <a:rPr lang="nb-NO" sz="2400" b="0"/>
              <a:t> med rett til skyss får skysskort ved </a:t>
            </a:r>
            <a:r>
              <a:rPr lang="nb-NO" sz="2400" b="0" err="1"/>
              <a:t>skulestart</a:t>
            </a:r>
            <a:endParaRPr lang="nb-NO" sz="2400" b="0"/>
          </a:p>
          <a:p>
            <a:r>
              <a:rPr lang="nb-NO" sz="2400" b="0"/>
              <a:t>Det er to </a:t>
            </a:r>
            <a:r>
              <a:rPr lang="nb-NO" sz="2400" b="0" err="1"/>
              <a:t>kontaktlærarar</a:t>
            </a:r>
            <a:r>
              <a:rPr lang="nb-NO" sz="2400" b="0"/>
              <a:t> i kvar klasse som samarbeider tett om </a:t>
            </a:r>
            <a:r>
              <a:rPr lang="nb-NO" sz="2400" b="0" err="1"/>
              <a:t>elevane</a:t>
            </a:r>
            <a:r>
              <a:rPr lang="nb-NO" sz="2400" b="0"/>
              <a:t>, både </a:t>
            </a:r>
            <a:r>
              <a:rPr lang="nb-NO" sz="2400" b="0" err="1"/>
              <a:t>fagleg</a:t>
            </a:r>
            <a:r>
              <a:rPr lang="nb-NO" sz="2400" b="0"/>
              <a:t> og sosialt. Som </a:t>
            </a:r>
            <a:r>
              <a:rPr lang="nb-NO" sz="2400" b="0" err="1"/>
              <a:t>føresette</a:t>
            </a:r>
            <a:r>
              <a:rPr lang="nb-NO" sz="2400" b="0"/>
              <a:t> er det </a:t>
            </a:r>
            <a:r>
              <a:rPr lang="nb-NO" sz="2400" b="0" err="1"/>
              <a:t>kontaktlærarane</a:t>
            </a:r>
            <a:r>
              <a:rPr lang="nb-NO" sz="2400" b="0"/>
              <a:t> de tek kontakt med først</a:t>
            </a:r>
          </a:p>
        </p:txBody>
      </p:sp>
    </p:spTree>
    <p:extLst>
      <p:ext uri="{BB962C8B-B14F-4D97-AF65-F5344CB8AC3E}">
        <p14:creationId xmlns:p14="http://schemas.microsoft.com/office/powerpoint/2010/main" val="3045755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err="1"/>
              <a:t>Vigilo</a:t>
            </a:r>
            <a:endParaRPr lang="nn-NO" sz="360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320705"/>
          </a:xfrm>
        </p:spPr>
        <p:txBody>
          <a:bodyPr/>
          <a:lstStyle/>
          <a:p>
            <a:r>
              <a:rPr lang="nb-NO" sz="2400" b="0"/>
              <a:t>Vigilo </a:t>
            </a:r>
            <a:r>
              <a:rPr lang="nb-NO" sz="2400" b="0" err="1"/>
              <a:t>hentar</a:t>
            </a:r>
            <a:r>
              <a:rPr lang="nb-NO" sz="2400" b="0"/>
              <a:t> </a:t>
            </a:r>
            <a:r>
              <a:rPr lang="nb-NO" sz="2400" b="0" err="1"/>
              <a:t>opplysningar</a:t>
            </a:r>
            <a:r>
              <a:rPr lang="nb-NO" sz="2400" b="0"/>
              <a:t> </a:t>
            </a:r>
            <a:r>
              <a:rPr lang="nb-NO" sz="2400" b="0" err="1"/>
              <a:t>frå</a:t>
            </a:r>
            <a:r>
              <a:rPr lang="nb-NO" sz="2400" b="0"/>
              <a:t> Folkeregisteret.</a:t>
            </a:r>
          </a:p>
          <a:p>
            <a:r>
              <a:rPr lang="nb-NO" sz="2400" b="0" err="1"/>
              <a:t>Føresette</a:t>
            </a:r>
            <a:r>
              <a:rPr lang="nb-NO" sz="2400" b="0"/>
              <a:t> har ansvar for å oppdatere med rette </a:t>
            </a:r>
            <a:r>
              <a:rPr lang="nb-NO" sz="2400" b="0" err="1"/>
              <a:t>opplysningar</a:t>
            </a:r>
            <a:r>
              <a:rPr lang="nb-NO" sz="2400" b="0"/>
              <a:t> i Folkeregisteret, som ny adresse, foreldreansvar. Alle </a:t>
            </a:r>
            <a:r>
              <a:rPr lang="nb-NO" sz="2400" b="0" err="1"/>
              <a:t>endringar</a:t>
            </a:r>
            <a:r>
              <a:rPr lang="nb-NO" sz="2400" b="0"/>
              <a:t> må </a:t>
            </a:r>
            <a:r>
              <a:rPr lang="nb-NO" sz="2400" b="0" err="1"/>
              <a:t>registrerast</a:t>
            </a:r>
            <a:r>
              <a:rPr lang="nb-NO" sz="2400" b="0"/>
              <a:t> i Folkeregisteret.</a:t>
            </a:r>
          </a:p>
          <a:p>
            <a:r>
              <a:rPr lang="nb-NO" sz="2400" b="0"/>
              <a:t>Elevar med 2 </a:t>
            </a:r>
            <a:r>
              <a:rPr lang="nb-NO" sz="2400" b="0" err="1"/>
              <a:t>heimar</a:t>
            </a:r>
            <a:r>
              <a:rPr lang="nb-NO" sz="2400" b="0"/>
              <a:t>: dersom andre skal </a:t>
            </a:r>
            <a:r>
              <a:rPr lang="nb-NO" sz="2400" b="0" err="1"/>
              <a:t>registrerast</a:t>
            </a:r>
            <a:r>
              <a:rPr lang="nb-NO" sz="2400" b="0"/>
              <a:t> i Vigilo som kontaktperson, må </a:t>
            </a:r>
            <a:r>
              <a:rPr lang="nb-NO" sz="2400" b="0" err="1"/>
              <a:t>me</a:t>
            </a:r>
            <a:r>
              <a:rPr lang="nb-NO" sz="2400" b="0"/>
              <a:t> ha </a:t>
            </a:r>
            <a:r>
              <a:rPr lang="nb-NO" sz="2400" b="0" err="1"/>
              <a:t>skriftleg</a:t>
            </a:r>
            <a:r>
              <a:rPr lang="nb-NO" sz="2400" b="0"/>
              <a:t> samtykke </a:t>
            </a:r>
            <a:r>
              <a:rPr lang="nb-NO" sz="2400" b="0" err="1"/>
              <a:t>frå</a:t>
            </a:r>
            <a:r>
              <a:rPr lang="nb-NO" sz="2400" b="0"/>
              <a:t> begge </a:t>
            </a:r>
            <a:r>
              <a:rPr lang="nb-NO" sz="2400" b="0" err="1"/>
              <a:t>føresette</a:t>
            </a:r>
            <a:r>
              <a:rPr lang="nb-NO" sz="2400" b="0"/>
              <a:t>.</a:t>
            </a:r>
          </a:p>
          <a:p>
            <a:r>
              <a:rPr lang="nb-NO" sz="2400" b="0"/>
              <a:t>All viktig informasjon går gjennom Vigilo. Bruk app, skru på varsel.</a:t>
            </a:r>
          </a:p>
          <a:p>
            <a:r>
              <a:rPr lang="nb-NO" sz="2400" b="0"/>
              <a:t>Føl med på informasjon </a:t>
            </a:r>
            <a:r>
              <a:rPr lang="nb-NO" sz="2400" b="0" err="1"/>
              <a:t>me</a:t>
            </a:r>
            <a:r>
              <a:rPr lang="nb-NO" sz="2400" b="0"/>
              <a:t> sender ut i </a:t>
            </a:r>
            <a:r>
              <a:rPr lang="nb-NO" sz="2400" b="0" err="1"/>
              <a:t>vigilo</a:t>
            </a:r>
            <a:endParaRPr lang="nb-NO" sz="2400" b="0"/>
          </a:p>
          <a:p>
            <a:endParaRPr lang="nb-NO" sz="2400" b="0"/>
          </a:p>
          <a:p>
            <a:pPr marL="0" indent="0">
              <a:buNone/>
            </a:pPr>
            <a:endParaRPr lang="nb-NO" sz="2400" b="0"/>
          </a:p>
          <a:p>
            <a:endParaRPr lang="nn-NO" sz="2400" b="0"/>
          </a:p>
        </p:txBody>
      </p:sp>
    </p:spTree>
    <p:extLst>
      <p:ext uri="{BB962C8B-B14F-4D97-AF65-F5344CB8AC3E}">
        <p14:creationId xmlns:p14="http://schemas.microsoft.com/office/powerpoint/2010/main" val="3639905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Mobilbruk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504335"/>
            <a:ext cx="8229600" cy="4301153"/>
          </a:xfrm>
        </p:spPr>
        <p:txBody>
          <a:bodyPr/>
          <a:lstStyle/>
          <a:p>
            <a:pPr marL="0" indent="0">
              <a:buNone/>
            </a:pPr>
            <a:r>
              <a:rPr lang="nb-NO" sz="2400" b="0"/>
              <a:t>BUS har eigne </a:t>
            </a:r>
            <a:r>
              <a:rPr lang="nb-NO" sz="2400" b="0" err="1"/>
              <a:t>reglar</a:t>
            </a:r>
            <a:r>
              <a:rPr lang="nb-NO" sz="2400" b="0"/>
              <a:t> for bruk av mobil og dette er regulert i </a:t>
            </a:r>
            <a:r>
              <a:rPr lang="nb-NO" sz="2400" b="0" err="1"/>
              <a:t>skulereglane</a:t>
            </a:r>
            <a:r>
              <a:rPr lang="nb-NO" sz="2400" b="0"/>
              <a:t>:</a:t>
            </a:r>
          </a:p>
          <a:p>
            <a:r>
              <a:rPr lang="nb-NO" sz="2400" b="0"/>
              <a:t>Mobiltelefon vert låst inn i mobilskap om </a:t>
            </a:r>
            <a:r>
              <a:rPr lang="nb-NO" sz="2400" b="0" err="1"/>
              <a:t>morgonen</a:t>
            </a:r>
            <a:r>
              <a:rPr lang="nb-NO" sz="2400" b="0"/>
              <a:t> og ut att når </a:t>
            </a:r>
            <a:r>
              <a:rPr lang="nb-NO" sz="2400" b="0" err="1"/>
              <a:t>dei</a:t>
            </a:r>
            <a:r>
              <a:rPr lang="nb-NO" sz="2400" b="0"/>
              <a:t> går heim</a:t>
            </a:r>
          </a:p>
          <a:p>
            <a:r>
              <a:rPr lang="nb-NO" sz="2400" b="0">
                <a:latin typeface="Calibri"/>
                <a:ea typeface="Calibri"/>
                <a:cs typeface="Calibri"/>
              </a:rPr>
              <a:t>Kan brukast i undervisning og dette </a:t>
            </a:r>
            <a:r>
              <a:rPr lang="nb-NO" sz="2400" b="0" err="1">
                <a:latin typeface="Calibri"/>
                <a:ea typeface="Calibri"/>
                <a:cs typeface="Calibri"/>
              </a:rPr>
              <a:t>avgjer</a:t>
            </a:r>
            <a:r>
              <a:rPr lang="nb-NO" sz="2400" b="0">
                <a:latin typeface="Calibri"/>
                <a:ea typeface="Calibri"/>
                <a:cs typeface="Calibri"/>
              </a:rPr>
              <a:t> </a:t>
            </a:r>
            <a:r>
              <a:rPr lang="nb-NO" sz="2400" b="0" err="1">
                <a:latin typeface="Calibri"/>
                <a:ea typeface="Calibri"/>
                <a:cs typeface="Calibri"/>
              </a:rPr>
              <a:t>lærar</a:t>
            </a:r>
            <a:endParaRPr lang="nn-NO" sz="2400" b="0">
              <a:latin typeface="Calibri"/>
              <a:ea typeface="Calibri"/>
              <a:cs typeface="Calibri"/>
            </a:endParaRPr>
          </a:p>
          <a:p>
            <a:r>
              <a:rPr lang="nn-NO" sz="2400" b="0"/>
              <a:t>Regjeringa likestiller smartklokker. Elevar kan bli bedt om å levere inn desse på lik line med mobiltelefon</a:t>
            </a:r>
          </a:p>
          <a:p>
            <a:r>
              <a:rPr lang="nb-NO" sz="2400" b="0">
                <a:latin typeface="Calibri"/>
                <a:ea typeface="Calibri"/>
                <a:cs typeface="Calibri"/>
              </a:rPr>
              <a:t>Me har mobilfrie friminutt og ser at dette er positivt for </a:t>
            </a:r>
            <a:r>
              <a:rPr lang="nb-NO" sz="2400" b="0" err="1">
                <a:latin typeface="Calibri"/>
                <a:ea typeface="Calibri"/>
                <a:cs typeface="Calibri"/>
              </a:rPr>
              <a:t>skulemiljø</a:t>
            </a:r>
            <a:endParaRPr lang="nn-NO" sz="2400" b="0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3252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E51DBA-B485-4443-A1D8-CD6508CED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564275"/>
          </a:xfrm>
        </p:spPr>
        <p:txBody>
          <a:bodyPr/>
          <a:lstStyle/>
          <a:p>
            <a:r>
              <a:rPr lang="nb-NO" err="1">
                <a:solidFill>
                  <a:schemeClr val="tx1"/>
                </a:solidFill>
                <a:latin typeface="Calibri"/>
                <a:cs typeface="Calibri"/>
              </a:rPr>
              <a:t>Tilvalsfag</a:t>
            </a:r>
            <a:endParaRPr lang="nn-NO"/>
          </a:p>
        </p:txBody>
      </p:sp>
      <p:pic>
        <p:nvPicPr>
          <p:cNvPr id="5" name="Bilete 4">
            <a:extLst>
              <a:ext uri="{FF2B5EF4-FFF2-40B4-BE49-F238E27FC236}">
                <a16:creationId xmlns:a16="http://schemas.microsoft.com/office/drawing/2014/main" id="{8E361B39-50E8-4F5E-AA15-ECB88BF16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832" y="1296956"/>
            <a:ext cx="5439748" cy="465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15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745" y="193973"/>
            <a:ext cx="4239491" cy="6092114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5615709" y="1440873"/>
            <a:ext cx="297410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nn-NO" sz="2800" i="1" kern="0">
                <a:solidFill>
                  <a:prstClr val="black"/>
                </a:solidFill>
                <a:latin typeface="Brush Script MT" panose="03060802040406070304" pitchFamily="66" charset="0"/>
              </a:rPr>
              <a:t>Opplæringa i skole og lærebedrift skal, i samarbeid og forståing med heimen</a:t>
            </a:r>
            <a:r>
              <a:rPr lang="nn-NO" sz="2800" b="1" i="1" kern="0">
                <a:solidFill>
                  <a:prstClr val="black"/>
                </a:solidFill>
                <a:latin typeface="Brush Script MT" panose="03060802040406070304" pitchFamily="66" charset="0"/>
              </a:rPr>
              <a:t>, </a:t>
            </a:r>
            <a:r>
              <a:rPr lang="nn-NO" sz="3200" b="1" i="1" kern="0">
                <a:solidFill>
                  <a:srgbClr val="FF0000"/>
                </a:solidFill>
                <a:latin typeface="Brush Script MT" panose="03060802040406070304" pitchFamily="66" charset="0"/>
              </a:rPr>
              <a:t>opne dører mot verda og framtida </a:t>
            </a:r>
            <a:r>
              <a:rPr lang="nn-NO" sz="2800" i="1" kern="0">
                <a:solidFill>
                  <a:prstClr val="black"/>
                </a:solidFill>
                <a:latin typeface="Brush Script MT" panose="03060802040406070304" pitchFamily="66" charset="0"/>
              </a:rPr>
              <a:t>og gi elevane og lærlingane historisk og kulturell innsikt og forankring.</a:t>
            </a:r>
            <a:endParaRPr lang="nn-NO" sz="2800" kern="0">
              <a:solidFill>
                <a:prstClr val="black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920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322540"/>
            <a:ext cx="8229600" cy="1441173"/>
          </a:xfrm>
        </p:spPr>
        <p:txBody>
          <a:bodyPr/>
          <a:lstStyle/>
          <a:p>
            <a:r>
              <a:rPr lang="nb-NO" sz="360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br>
              <a:rPr lang="nb-NO" sz="360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nb-NO" sz="3600" err="1">
                <a:solidFill>
                  <a:schemeClr val="tx1"/>
                </a:solidFill>
                <a:latin typeface="Calibri"/>
                <a:cs typeface="Calibri"/>
              </a:rPr>
              <a:t>Framandspråk</a:t>
            </a:r>
            <a:r>
              <a:rPr lang="nb-NO" sz="3600">
                <a:solidFill>
                  <a:schemeClr val="tx1"/>
                </a:solidFill>
                <a:latin typeface="Calibri"/>
                <a:cs typeface="Calibri"/>
              </a:rPr>
              <a:t>/fordjuping/arbeidslivsfag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701362"/>
            <a:ext cx="8229600" cy="3665768"/>
          </a:xfrm>
        </p:spPr>
        <p:txBody>
          <a:bodyPr/>
          <a:lstStyle/>
          <a:p>
            <a:r>
              <a:rPr lang="nb-NO" sz="2400" b="0" err="1"/>
              <a:t>Elevane</a:t>
            </a:r>
            <a:r>
              <a:rPr lang="nb-NO" sz="2400" b="0"/>
              <a:t> skal ha det samme faget gjennom alle 3 åra. Dei kan </a:t>
            </a:r>
            <a:r>
              <a:rPr lang="nb-NO" sz="2400" b="0" err="1"/>
              <a:t>prioritera</a:t>
            </a:r>
            <a:r>
              <a:rPr lang="nb-NO" sz="2400" b="0"/>
              <a:t> mellom</a:t>
            </a:r>
          </a:p>
          <a:p>
            <a:r>
              <a:rPr lang="nb-NO" sz="2400" b="0"/>
              <a:t>Tysk</a:t>
            </a:r>
            <a:endParaRPr lang="nn-NO" sz="2400" b="0"/>
          </a:p>
          <a:p>
            <a:r>
              <a:rPr lang="nb-NO" sz="2400" b="0"/>
              <a:t>Fransk, vert </a:t>
            </a:r>
            <a:r>
              <a:rPr lang="nb-NO" sz="2400" b="0" err="1"/>
              <a:t>tilbod</a:t>
            </a:r>
            <a:r>
              <a:rPr lang="nb-NO" sz="2400" b="0"/>
              <a:t> på Bømlo </a:t>
            </a:r>
            <a:r>
              <a:rPr lang="nb-NO" sz="2400" b="0" err="1"/>
              <a:t>vgs</a:t>
            </a:r>
            <a:r>
              <a:rPr lang="nb-NO" sz="2400" b="0"/>
              <a:t> til </a:t>
            </a:r>
            <a:r>
              <a:rPr lang="nb-NO" sz="2400" b="0" err="1"/>
              <a:t>hausten</a:t>
            </a:r>
            <a:endParaRPr lang="nn-NO" sz="2400" b="0"/>
          </a:p>
          <a:p>
            <a:r>
              <a:rPr lang="nb-NO" sz="2400" b="0"/>
              <a:t>Spansk</a:t>
            </a:r>
          </a:p>
          <a:p>
            <a:r>
              <a:rPr lang="nb-NO" sz="2400" b="0"/>
              <a:t>Engelsk fordjuping</a:t>
            </a:r>
          </a:p>
          <a:p>
            <a:r>
              <a:rPr lang="nb-NO" sz="2400" b="0"/>
              <a:t>Arbeidslivsfag</a:t>
            </a:r>
          </a:p>
          <a:p>
            <a:r>
              <a:rPr lang="nn-NO" sz="2800" u="sng">
                <a:solidFill>
                  <a:srgbClr val="FF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Presentasjon av Alf_Framandspråk_202526</a:t>
            </a:r>
            <a:endParaRPr lang="nb-NO" sz="2800">
              <a:solidFill>
                <a:srgbClr val="FF0000"/>
              </a:solidFill>
            </a:endParaRPr>
          </a:p>
          <a:p>
            <a:endParaRPr lang="nn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991DAB9-801A-483F-9116-6B72C30C6798}"/>
              </a:ext>
            </a:extLst>
          </p:cNvPr>
          <p:cNvSpPr/>
          <p:nvPr/>
        </p:nvSpPr>
        <p:spPr>
          <a:xfrm>
            <a:off x="2392018" y="54972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nn-NO"/>
          </a:p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215809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Viktig å </a:t>
            </a:r>
            <a:r>
              <a:rPr lang="nb-NO" err="1"/>
              <a:t>tenkja</a:t>
            </a:r>
            <a:r>
              <a:rPr lang="nb-NO"/>
              <a:t> over før prioritering</a:t>
            </a:r>
          </a:p>
        </p:txBody>
      </p:sp>
      <p:sp>
        <p:nvSpPr>
          <p:cNvPr id="8" name="Plassholder for innhold 7"/>
          <p:cNvSpPr>
            <a:spLocks noGrp="1"/>
          </p:cNvSpPr>
          <p:nvPr>
            <p:ph idx="1"/>
          </p:nvPr>
        </p:nvSpPr>
        <p:spPr>
          <a:xfrm>
            <a:off x="539552" y="1628800"/>
            <a:ext cx="7156648" cy="3744416"/>
          </a:xfrm>
        </p:spPr>
        <p:txBody>
          <a:bodyPr/>
          <a:lstStyle/>
          <a:p>
            <a:r>
              <a:rPr lang="nn-NO" sz="2400" b="0">
                <a:latin typeface="Calibri"/>
                <a:cs typeface="Calibri"/>
              </a:rPr>
              <a:t>Likar eleven å jobba med språk, eller er </a:t>
            </a:r>
            <a:r>
              <a:rPr lang="nn-NO" sz="2400" b="0" err="1">
                <a:latin typeface="Calibri"/>
                <a:cs typeface="Calibri"/>
              </a:rPr>
              <a:t>t.d</a:t>
            </a:r>
            <a:r>
              <a:rPr lang="nn-NO" sz="2400" b="0">
                <a:latin typeface="Calibri"/>
                <a:cs typeface="Calibri"/>
              </a:rPr>
              <a:t> engelsk tilstrekkeleg?</a:t>
            </a:r>
            <a:endParaRPr lang="nn-NO">
              <a:latin typeface="Calibri"/>
              <a:cs typeface="Calibri"/>
            </a:endParaRPr>
          </a:p>
          <a:p>
            <a:r>
              <a:rPr lang="nb-NO" sz="2400" b="0">
                <a:latin typeface="Calibri"/>
                <a:cs typeface="Calibri"/>
              </a:rPr>
              <a:t>De som </a:t>
            </a:r>
            <a:r>
              <a:rPr lang="nb-NO" sz="2400" b="0" err="1">
                <a:latin typeface="Calibri"/>
                <a:cs typeface="Calibri"/>
              </a:rPr>
              <a:t>føresette</a:t>
            </a:r>
            <a:r>
              <a:rPr lang="nb-NO" sz="2400" b="0">
                <a:latin typeface="Calibri"/>
                <a:cs typeface="Calibri"/>
              </a:rPr>
              <a:t> kjenner eleven best. Kva vil passe for mitt barn? Kan </a:t>
            </a:r>
            <a:r>
              <a:rPr lang="nb-NO" sz="2400" b="0" err="1">
                <a:latin typeface="Calibri"/>
                <a:cs typeface="Calibri"/>
              </a:rPr>
              <a:t>vera</a:t>
            </a:r>
            <a:r>
              <a:rPr lang="nb-NO" sz="2400" b="0">
                <a:latin typeface="Calibri"/>
                <a:cs typeface="Calibri"/>
              </a:rPr>
              <a:t> </a:t>
            </a:r>
            <a:r>
              <a:rPr lang="nb-NO" sz="2400" b="0" err="1">
                <a:latin typeface="Calibri"/>
                <a:cs typeface="Calibri"/>
              </a:rPr>
              <a:t>mogleg</a:t>
            </a:r>
            <a:r>
              <a:rPr lang="nb-NO" sz="2400" b="0">
                <a:latin typeface="Calibri"/>
                <a:cs typeface="Calibri"/>
              </a:rPr>
              <a:t> å byte </a:t>
            </a:r>
            <a:r>
              <a:rPr lang="nb-NO" sz="2400" b="0" err="1">
                <a:latin typeface="Calibri"/>
                <a:cs typeface="Calibri"/>
              </a:rPr>
              <a:t>hausten</a:t>
            </a:r>
            <a:r>
              <a:rPr lang="nb-NO" sz="2400" b="0">
                <a:latin typeface="Calibri"/>
                <a:cs typeface="Calibri"/>
              </a:rPr>
              <a:t> 8.trinn, men det må </a:t>
            </a:r>
            <a:r>
              <a:rPr lang="nb-NO" sz="2400" b="0" err="1">
                <a:latin typeface="Calibri"/>
                <a:cs typeface="Calibri"/>
              </a:rPr>
              <a:t>vera</a:t>
            </a:r>
            <a:r>
              <a:rPr lang="nb-NO" sz="2400" b="0">
                <a:latin typeface="Calibri"/>
                <a:cs typeface="Calibri"/>
              </a:rPr>
              <a:t> plass i faget </a:t>
            </a:r>
            <a:r>
              <a:rPr lang="nb-NO" sz="2400" b="0" err="1">
                <a:latin typeface="Calibri"/>
                <a:cs typeface="Calibri"/>
              </a:rPr>
              <a:t>ein</a:t>
            </a:r>
            <a:r>
              <a:rPr lang="nb-NO" sz="2400" b="0">
                <a:latin typeface="Calibri"/>
                <a:cs typeface="Calibri"/>
              </a:rPr>
              <a:t> </a:t>
            </a:r>
            <a:r>
              <a:rPr lang="nb-NO" sz="2400" b="0" err="1">
                <a:latin typeface="Calibri"/>
                <a:cs typeface="Calibri"/>
              </a:rPr>
              <a:t>ønskjer</a:t>
            </a:r>
            <a:r>
              <a:rPr lang="nb-NO" sz="2400" b="0">
                <a:latin typeface="Calibri"/>
                <a:cs typeface="Calibri"/>
              </a:rPr>
              <a:t> å byte til</a:t>
            </a:r>
          </a:p>
          <a:p>
            <a:r>
              <a:rPr lang="nb-NO" sz="2400" b="0">
                <a:latin typeface="Calibri"/>
                <a:cs typeface="Calibri"/>
              </a:rPr>
              <a:t>Kan få </a:t>
            </a:r>
            <a:r>
              <a:rPr lang="nb-NO" sz="2400" b="0" err="1">
                <a:latin typeface="Calibri"/>
                <a:cs typeface="Calibri"/>
              </a:rPr>
              <a:t>konsekvensar</a:t>
            </a:r>
            <a:r>
              <a:rPr lang="nb-NO" sz="2400" b="0">
                <a:latin typeface="Calibri"/>
                <a:cs typeface="Calibri"/>
              </a:rPr>
              <a:t> for </a:t>
            </a:r>
            <a:r>
              <a:rPr lang="nb-NO" sz="2400" b="0" err="1">
                <a:latin typeface="Calibri"/>
                <a:cs typeface="Calibri"/>
              </a:rPr>
              <a:t>vidare</a:t>
            </a:r>
            <a:r>
              <a:rPr lang="nb-NO" sz="2400" b="0">
                <a:latin typeface="Calibri"/>
                <a:cs typeface="Calibri"/>
              </a:rPr>
              <a:t> utdanningsløp: s</a:t>
            </a:r>
            <a:r>
              <a:rPr lang="nn-NO" sz="2400" b="0">
                <a:latin typeface="Calibri"/>
                <a:cs typeface="Calibri"/>
              </a:rPr>
              <a:t>kal eleven gå på studieførebuande eller yrkesfagleg etter ungdomsskulen?</a:t>
            </a:r>
          </a:p>
          <a:p>
            <a:endParaRPr lang="nb-NO" sz="2400" b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6882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sz="3600">
                <a:latin typeface="Calibri"/>
                <a:ea typeface="Calibri"/>
                <a:cs typeface="Calibri"/>
              </a:rPr>
              <a:t>Yrkesfaglege utdanningsprogram</a:t>
            </a:r>
            <a:endParaRPr lang="nb-NO" sz="360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3568" y="1628800"/>
            <a:ext cx="8003232" cy="4320480"/>
          </a:xfrm>
        </p:spPr>
        <p:txBody>
          <a:bodyPr/>
          <a:lstStyle/>
          <a:p>
            <a:r>
              <a:rPr lang="nn-NO" sz="2400" b="0">
                <a:latin typeface="Calibri"/>
                <a:cs typeface="Calibri"/>
              </a:rPr>
              <a:t>Her er ikkje krav om noko</a:t>
            </a:r>
            <a:r>
              <a:rPr lang="nn-NO" sz="2400" b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nn-NO" sz="2400" b="0">
                <a:latin typeface="Calibri"/>
                <a:cs typeface="Calibri"/>
              </a:rPr>
              <a:t>framandspråk frå ungdomsskulen. Yrkesfag har heller ikkje tilbod om andre framandspråk.</a:t>
            </a:r>
          </a:p>
          <a:p>
            <a:pPr marL="0" indent="0">
              <a:buNone/>
            </a:pPr>
            <a:r>
              <a:rPr lang="nn-NO" sz="2400" b="0">
                <a:latin typeface="Calibri"/>
                <a:ea typeface="Calibri"/>
                <a:cs typeface="Calibri"/>
              </a:rPr>
              <a:t>     Pr.no har VG1 engelsk og VG2 norsk</a:t>
            </a:r>
            <a:endParaRPr lang="nn-NO" sz="2400" b="0">
              <a:ea typeface="Calibri"/>
              <a:cs typeface="Calibri"/>
            </a:endParaRPr>
          </a:p>
          <a:p>
            <a:pPr>
              <a:buNone/>
            </a:pPr>
            <a:endParaRPr lang="nn-NO" sz="2400" b="0"/>
          </a:p>
          <a:p>
            <a:r>
              <a:rPr lang="nn-NO" sz="2400" b="0">
                <a:latin typeface="Calibri"/>
                <a:ea typeface="Calibri"/>
                <a:cs typeface="Calibri"/>
              </a:rPr>
              <a:t>MEN arbeidsmarknaden i Noreg er internasjonal, med utanlandske fagfolk og norske fagfolk i utlandet. Det kan difor vera lurt og læra seg fleire språk!</a:t>
            </a:r>
            <a:endParaRPr lang="nb-NO" sz="2400" b="0">
              <a:latin typeface="Calibri"/>
              <a:ea typeface="Calibri"/>
              <a:cs typeface="Calibri"/>
            </a:endParaRPr>
          </a:p>
        </p:txBody>
      </p:sp>
      <p:cxnSp>
        <p:nvCxnSpPr>
          <p:cNvPr id="5" name="Vinkel 4"/>
          <p:cNvCxnSpPr/>
          <p:nvPr/>
        </p:nvCxnSpPr>
        <p:spPr>
          <a:xfrm rot="5400000">
            <a:off x="4824028" y="1016732"/>
            <a:ext cx="72008" cy="127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842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54563" y="476672"/>
            <a:ext cx="8789437" cy="1287041"/>
          </a:xfrm>
        </p:spPr>
        <p:txBody>
          <a:bodyPr/>
          <a:lstStyle/>
          <a:p>
            <a:r>
              <a:rPr lang="nn-NO"/>
              <a:t>Studieførebuande utdanningsprogram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176688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nn-NO" sz="2400" b="0">
                <a:latin typeface="Calibri"/>
                <a:cs typeface="Calibri"/>
              </a:rPr>
              <a:t>Eleven kan starta med nytt framandspråk på vg1, men må då ha språk i 3 år. </a:t>
            </a:r>
            <a:endParaRPr lang="nn-NO" sz="2400" b="0">
              <a:cs typeface="Calibri"/>
            </a:endParaRPr>
          </a:p>
          <a:p>
            <a:r>
              <a:rPr lang="nn-NO" sz="2400" b="0">
                <a:latin typeface="Calibri"/>
                <a:cs typeface="Calibri"/>
              </a:rPr>
              <a:t>Elevar som har hatt framandspråk i ungdomsskulen, og vel det same i </a:t>
            </a:r>
            <a:r>
              <a:rPr lang="nn-NO" sz="2400" b="0" err="1">
                <a:latin typeface="Calibri"/>
                <a:cs typeface="Calibri"/>
              </a:rPr>
              <a:t>vgs</a:t>
            </a:r>
            <a:r>
              <a:rPr lang="nn-NO" sz="2400" b="0">
                <a:latin typeface="Calibri"/>
                <a:cs typeface="Calibri"/>
              </a:rPr>
              <a:t>, er ferdig med språk etter vg2.  </a:t>
            </a:r>
          </a:p>
          <a:p>
            <a:r>
              <a:rPr lang="nn-NO" sz="2400" b="0">
                <a:latin typeface="Calibri"/>
                <a:cs typeface="Calibri"/>
              </a:rPr>
              <a:t>Elevar som er ferdig med språk etter vg2, kan ta fleire programfag på vg3. Dette kan ha noko å bety for enkelte vidare utdanningar, døme medisin, enkelte </a:t>
            </a:r>
            <a:r>
              <a:rPr lang="nn-NO" sz="2400" b="0" err="1">
                <a:latin typeface="Calibri"/>
                <a:cs typeface="Calibri"/>
              </a:rPr>
              <a:t>ingeniørstudier</a:t>
            </a:r>
            <a:r>
              <a:rPr lang="nn-NO" sz="2400" b="0">
                <a:latin typeface="Calibri"/>
                <a:cs typeface="Calibri"/>
              </a:rPr>
              <a:t>, tannlege, veterinær </a:t>
            </a:r>
            <a:r>
              <a:rPr lang="nn-NO" sz="2400" b="0" err="1">
                <a:latin typeface="Calibri"/>
                <a:cs typeface="Calibri"/>
              </a:rPr>
              <a:t>m.fl</a:t>
            </a:r>
            <a:r>
              <a:rPr lang="nn-NO" sz="2400" b="0">
                <a:latin typeface="Calibri"/>
                <a:cs typeface="Calibri"/>
              </a:rPr>
              <a:t>.</a:t>
            </a:r>
            <a:endParaRPr lang="nb-NO" sz="2400" b="0">
              <a:latin typeface="Calibri"/>
              <a:ea typeface="Calibri"/>
              <a:cs typeface="Calibri"/>
            </a:endParaRPr>
          </a:p>
          <a:p>
            <a:endParaRPr lang="nn-NO" sz="2400" b="0">
              <a:cs typeface="Calibri" pitchFamily="34" charset="0"/>
            </a:endParaRPr>
          </a:p>
          <a:p>
            <a:endParaRPr lang="nn-NO" sz="2400" b="0"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865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47520B-D8C1-4C29-5790-478FC3F7A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nn-NO"/>
              <a:t>Arbeidslivsfag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4B68AFD-3F05-41E3-19C6-5172D06A8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3671888"/>
          </a:xfrm>
        </p:spPr>
        <p:txBody>
          <a:bodyPr wrap="square" anchor="t">
            <a:normAutofit/>
          </a:bodyPr>
          <a:lstStyle/>
          <a:p>
            <a:r>
              <a:rPr lang="nn-NO"/>
              <a:t>Det praktiske faget med rom for alle.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EB3684-6836-90B9-A60B-2800923E8E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509" r="3" b="3"/>
          <a:stretch/>
        </p:blipFill>
        <p:spPr>
          <a:xfrm>
            <a:off x="4648200" y="2133600"/>
            <a:ext cx="4038600" cy="3671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5261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4CB9C0-4029-2AC2-33C4-0599DC58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nn-NO"/>
              <a:t>Kva skal elevane læra?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93121B6-F912-47F1-860C-461DAF5148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3671888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b-NO" sz="1100" b="0"/>
              <a:t>undersøke behov for varer og tjenester på skolen og i lokalsamfunnet</a:t>
            </a:r>
          </a:p>
          <a:p>
            <a:pPr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b-NO" sz="1100" b="0"/>
              <a:t>planlegge praktiske og yrkesrettede arbeidsoppdrag</a:t>
            </a:r>
          </a:p>
          <a:p>
            <a:pPr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b-NO" sz="1100" b="0"/>
              <a:t>produsere og levere varer og tjenester etter kvalitetskrav</a:t>
            </a:r>
          </a:p>
          <a:p>
            <a:pPr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b-NO" sz="1100" b="0"/>
              <a:t>bruke fagbegreper, arbeidsmetoder, verktøy, materialer og teknologi tilpasset arbeidsoppdrag og begrunne valg</a:t>
            </a:r>
          </a:p>
          <a:p>
            <a:pPr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b-NO" sz="1100" b="0"/>
              <a:t>samarbeide, fremme forslag og delta i beslutninger i et arbeidsfellesskap</a:t>
            </a:r>
          </a:p>
          <a:p>
            <a:pPr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b-NO" sz="1100" b="0"/>
              <a:t>ivareta bærekraftige prinsipper i alle deler av arbeidsoppdraget</a:t>
            </a:r>
          </a:p>
          <a:p>
            <a:pPr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b-NO" sz="1100" b="0"/>
              <a:t>beskrive og vurdere risiko, og følge etiske retningslinjer og arbeidslivets regler i arbeidsoppdraget</a:t>
            </a:r>
          </a:p>
          <a:p>
            <a:pPr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b-NO" sz="1100" b="0"/>
              <a:t>vurdere sin egen og gruppens arbeidsinnsats, arbeidsprosess og arbeidsoppdragets resultat</a:t>
            </a:r>
          </a:p>
        </p:txBody>
      </p:sp>
      <p:pic>
        <p:nvPicPr>
          <p:cNvPr id="5" name="Picture 4" descr="Sett ovenifra av skole utstyr, hode telefoner og iPad på en hvit overflate">
            <a:extLst>
              <a:ext uri="{FF2B5EF4-FFF2-40B4-BE49-F238E27FC236}">
                <a16:creationId xmlns:a16="http://schemas.microsoft.com/office/drawing/2014/main" id="{6ACE84B2-2D25-28A6-63E4-E03993F196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6582" b="-3"/>
          <a:stretch/>
        </p:blipFill>
        <p:spPr>
          <a:xfrm>
            <a:off x="4648200" y="2133600"/>
            <a:ext cx="4038600" cy="3671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5123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68080-888A-97FD-A75A-FEC8D8C38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65104A-89CF-2D31-879C-DB266CC19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nn-NO"/>
              <a:t>Kva skal elevane læra?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D7E4770-9665-A95D-254B-A85D77FF69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3671888"/>
          </a:xfrm>
        </p:spPr>
        <p:txBody>
          <a:bodyPr wrap="square" anchor="t">
            <a:normAutofit/>
          </a:bodyPr>
          <a:lstStyle/>
          <a:p>
            <a:pPr marL="0" indent="0">
              <a:spcBef>
                <a:spcPts val="450"/>
              </a:spcBef>
              <a:spcAft>
                <a:spcPts val="450"/>
              </a:spcAft>
              <a:buNone/>
            </a:pPr>
            <a:r>
              <a:rPr lang="nb-NO" sz="4400" b="0"/>
              <a:t>Korleis fungere i arbeidslivet.</a:t>
            </a:r>
          </a:p>
        </p:txBody>
      </p:sp>
      <p:pic>
        <p:nvPicPr>
          <p:cNvPr id="5" name="Picture 4" descr="Sett ovenifra av skole utstyr, hode telefoner og iPad på en hvit overflate">
            <a:extLst>
              <a:ext uri="{FF2B5EF4-FFF2-40B4-BE49-F238E27FC236}">
                <a16:creationId xmlns:a16="http://schemas.microsoft.com/office/drawing/2014/main" id="{D54D395E-F879-14B9-98EA-5A23575B37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6582" b="-3"/>
          <a:stretch/>
        </p:blipFill>
        <p:spPr>
          <a:xfrm>
            <a:off x="4648200" y="2133600"/>
            <a:ext cx="4038600" cy="3671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7335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A05298-9269-3D68-FD77-7E4A6603D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20713"/>
            <a:ext cx="8551333" cy="1143000"/>
          </a:xfrm>
        </p:spPr>
        <p:txBody>
          <a:bodyPr/>
          <a:lstStyle/>
          <a:p>
            <a:r>
              <a:rPr lang="nn-NO"/>
              <a:t>Kva gjer me for å trene på arbeidslivet?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48D800-2205-3B60-6D66-8567D017D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n-NO"/>
              <a:t>Ulike arbeidsoppgåver basert på eleven sine interesser og planar for vidare utdanning</a:t>
            </a:r>
          </a:p>
          <a:p>
            <a:pPr lvl="1"/>
            <a:r>
              <a:rPr lang="nn-NO"/>
              <a:t>Kantine</a:t>
            </a:r>
          </a:p>
          <a:p>
            <a:pPr lvl="1"/>
            <a:r>
              <a:rPr lang="nn-NO"/>
              <a:t>Produksjon av varmmat til kantina</a:t>
            </a:r>
          </a:p>
          <a:p>
            <a:pPr lvl="1"/>
            <a:r>
              <a:rPr lang="nn-NO"/>
              <a:t>Jobb i kjøkkenhage</a:t>
            </a:r>
          </a:p>
          <a:p>
            <a:pPr lvl="1"/>
            <a:r>
              <a:rPr lang="nn-NO"/>
              <a:t>Praktisk handverk</a:t>
            </a:r>
          </a:p>
          <a:p>
            <a:pPr lvl="1"/>
            <a:r>
              <a:rPr lang="nn-NO"/>
              <a:t>Arbeid med skog og ved</a:t>
            </a:r>
          </a:p>
          <a:p>
            <a:pPr lvl="1"/>
            <a:r>
              <a:rPr lang="nn-NO"/>
              <a:t>Skuleavis og reklame</a:t>
            </a:r>
          </a:p>
          <a:p>
            <a:pPr lvl="1"/>
            <a:r>
              <a:rPr lang="nn-NO"/>
              <a:t>Økonomi</a:t>
            </a:r>
          </a:p>
          <a:p>
            <a:pPr lvl="1"/>
            <a:r>
              <a:rPr lang="nn-NO"/>
              <a:t>Elevbedrift</a:t>
            </a:r>
          </a:p>
          <a:p>
            <a:r>
              <a:rPr lang="nn-NO"/>
              <a:t>Jobbsøknad og CV</a:t>
            </a:r>
          </a:p>
          <a:p>
            <a:r>
              <a:rPr lang="nn-NO"/>
              <a:t>Fokus på arbeidsmiljø og HMS</a:t>
            </a:r>
          </a:p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34272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DCF195-1E7F-B57E-3CC0-C25E7BCF2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66" y="1276548"/>
            <a:ext cx="2480060" cy="3942019"/>
          </a:xfrm>
        </p:spPr>
        <p:txBody>
          <a:bodyPr>
            <a:normAutofit/>
          </a:bodyPr>
          <a:lstStyle/>
          <a:p>
            <a:r>
              <a:rPr lang="nn-NO" sz="2325"/>
              <a:t>Kven bør ha arbeidslivsfag?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D805F19-3582-819E-495B-AE43DD4E9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2267" y="1611701"/>
            <a:ext cx="5133669" cy="428956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n-NO"/>
              <a:t>Elevar som</a:t>
            </a:r>
          </a:p>
          <a:p>
            <a:r>
              <a:rPr lang="nn-NO"/>
              <a:t>likar å jobbe praktisk og/eller treng meir praktisk arbeid i løpet av skuleveka.</a:t>
            </a:r>
            <a:br>
              <a:rPr lang="nn-NO"/>
            </a:br>
            <a:endParaRPr lang="nn-NO"/>
          </a:p>
          <a:p>
            <a:r>
              <a:rPr lang="nn-NO"/>
              <a:t>ynskjer å gå vidare med ei yrkesfagleg utdanning.</a:t>
            </a:r>
            <a:br>
              <a:rPr lang="nn-NO"/>
            </a:br>
            <a:endParaRPr lang="nn-NO"/>
          </a:p>
          <a:p>
            <a:r>
              <a:rPr lang="nn-NO"/>
              <a:t>treng å bruke den faglege kapasiteten sin på å meistre norsk og engelsk skriftleg og munnleg.</a:t>
            </a:r>
          </a:p>
          <a:p>
            <a:pPr marL="0" indent="0">
              <a:buNone/>
            </a:pPr>
            <a:endParaRPr lang="nn-NO"/>
          </a:p>
          <a:p>
            <a:pPr marL="0" indent="0">
              <a:buNone/>
            </a:pPr>
            <a:r>
              <a:rPr lang="nn-NO"/>
              <a:t>Vår erfaring:</a:t>
            </a:r>
          </a:p>
          <a:p>
            <a:r>
              <a:rPr lang="nn-NO"/>
              <a:t>Mange elevar vel spansk, tysk, fransk eller engelsk fordjuping, men oppdagar seinare at dei burde ha valt arbeidslivsfag. </a:t>
            </a:r>
          </a:p>
          <a:p>
            <a:r>
              <a:rPr lang="nn-NO"/>
              <a:t>Viktig å ta denne praten med ungdommen tidleg for å gjere det rette valet allereie no.</a:t>
            </a:r>
          </a:p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041662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ete 5">
            <a:extLst>
              <a:ext uri="{FF2B5EF4-FFF2-40B4-BE49-F238E27FC236}">
                <a16:creationId xmlns:a16="http://schemas.microsoft.com/office/drawing/2014/main" id="{A798169B-7E82-497D-8148-85C16201D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02229"/>
            <a:ext cx="6858000" cy="4357395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954F64DA-6199-480A-8E7E-0AA0EFBC56C8}"/>
              </a:ext>
            </a:extLst>
          </p:cNvPr>
          <p:cNvSpPr txBox="1"/>
          <p:nvPr/>
        </p:nvSpPr>
        <p:spPr>
          <a:xfrm>
            <a:off x="2286000" y="513184"/>
            <a:ext cx="4348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4400" b="1"/>
              <a:t>VALFAG</a:t>
            </a:r>
          </a:p>
        </p:txBody>
      </p:sp>
    </p:spTree>
    <p:extLst>
      <p:ext uri="{BB962C8B-B14F-4D97-AF65-F5344CB8AC3E}">
        <p14:creationId xmlns:p14="http://schemas.microsoft.com/office/powerpoint/2010/main" val="2948953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n-NO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4506" y="1763713"/>
            <a:ext cx="3676207" cy="3670110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b-NO" sz="3600">
                <a:latin typeface="Book Antiqua" panose="02040602050305030304" pitchFamily="18" charset="0"/>
                <a:cs typeface="Calibri"/>
              </a:rPr>
              <a:t>Alle på BUS skal oppleve at </a:t>
            </a:r>
            <a:r>
              <a:rPr lang="nb-NO" sz="3600" err="1">
                <a:latin typeface="Book Antiqua" panose="02040602050305030304" pitchFamily="18" charset="0"/>
                <a:cs typeface="Calibri"/>
              </a:rPr>
              <a:t>dei</a:t>
            </a:r>
            <a:r>
              <a:rPr lang="nb-NO" sz="3600">
                <a:latin typeface="Book Antiqua" panose="02040602050305030304" pitchFamily="18" charset="0"/>
                <a:cs typeface="Calibri"/>
              </a:rPr>
              <a:t> høyrer til og at det er bruk for </a:t>
            </a:r>
            <a:r>
              <a:rPr lang="nb-NO" sz="3600" err="1">
                <a:latin typeface="Book Antiqua" panose="02040602050305030304" pitchFamily="18" charset="0"/>
                <a:cs typeface="Calibri"/>
              </a:rPr>
              <a:t>dei</a:t>
            </a:r>
            <a:endParaRPr lang="nb-NO" sz="3600">
              <a:latin typeface="Book Antiqua" panose="02040602050305030304" pitchFamily="18" charset="0"/>
              <a:cs typeface="Calibri"/>
            </a:endParaRPr>
          </a:p>
          <a:p>
            <a:endParaRPr lang="nn-NO"/>
          </a:p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943488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err="1"/>
              <a:t>Valfag</a:t>
            </a:r>
            <a:r>
              <a:rPr lang="nb-NO" sz="3600"/>
              <a:t> ved BUS</a:t>
            </a:r>
            <a:endParaRPr lang="nn-NO" sz="360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28800"/>
            <a:ext cx="4038600" cy="1909928"/>
          </a:xfrm>
        </p:spPr>
        <p:txBody>
          <a:bodyPr/>
          <a:lstStyle/>
          <a:p>
            <a:r>
              <a:rPr lang="nn-NO" sz="2400" b="0">
                <a:latin typeface="Calibri"/>
                <a:ea typeface="Calibri"/>
                <a:cs typeface="Calibri"/>
              </a:rPr>
              <a:t>Design og redesign</a:t>
            </a:r>
          </a:p>
          <a:p>
            <a:r>
              <a:rPr lang="nn-NO" sz="2400" b="0"/>
              <a:t>Friluftsliv </a:t>
            </a:r>
          </a:p>
          <a:p>
            <a:r>
              <a:rPr lang="nn-NO" sz="2400" b="0"/>
              <a:t>Fysisk aktivitet og helse</a:t>
            </a:r>
          </a:p>
          <a:p>
            <a:r>
              <a:rPr lang="nn-NO" sz="2400" b="0"/>
              <a:t>Innsats for andre</a:t>
            </a:r>
          </a:p>
          <a:p>
            <a:pPr marL="0" indent="0">
              <a:buNone/>
            </a:pPr>
            <a:endParaRPr lang="nn-NO" sz="2400" b="0"/>
          </a:p>
          <a:p>
            <a:endParaRPr lang="nn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28800"/>
            <a:ext cx="4038600" cy="3171800"/>
          </a:xfrm>
        </p:spPr>
        <p:txBody>
          <a:bodyPr/>
          <a:lstStyle/>
          <a:p>
            <a:r>
              <a:rPr lang="nn-NO" sz="2400" b="0"/>
              <a:t>Produksjon for scene</a:t>
            </a:r>
          </a:p>
          <a:p>
            <a:r>
              <a:rPr lang="nn-NO" sz="2400" b="0"/>
              <a:t>Teknologi og design </a:t>
            </a:r>
          </a:p>
          <a:p>
            <a:r>
              <a:rPr lang="nn-NO" sz="2400" b="0"/>
              <a:t>Utvikling av </a:t>
            </a:r>
            <a:r>
              <a:rPr lang="nn-NO" sz="2400" b="0" err="1"/>
              <a:t>produkter</a:t>
            </a:r>
            <a:r>
              <a:rPr lang="nn-NO" sz="2400" b="0"/>
              <a:t> og </a:t>
            </a:r>
            <a:r>
              <a:rPr lang="nn-NO" sz="2400" b="0" err="1"/>
              <a:t>tjenester</a:t>
            </a:r>
            <a:endParaRPr lang="nn-NO" sz="2400" b="0"/>
          </a:p>
          <a:p>
            <a:endParaRPr lang="nb-NO" sz="2400" b="0"/>
          </a:p>
          <a:p>
            <a:r>
              <a:rPr lang="nn-NO" sz="2400" u="sng">
                <a:solidFill>
                  <a:srgbClr val="FF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Valfag 202526</a:t>
            </a:r>
            <a:endParaRPr lang="nb-NO" sz="2400">
              <a:solidFill>
                <a:srgbClr val="FF0000"/>
              </a:solidFill>
            </a:endParaRPr>
          </a:p>
          <a:p>
            <a:endParaRPr lang="nn-NO" sz="2400" b="0"/>
          </a:p>
        </p:txBody>
      </p:sp>
    </p:spTree>
    <p:extLst>
      <p:ext uri="{BB962C8B-B14F-4D97-AF65-F5344CB8AC3E}">
        <p14:creationId xmlns:p14="http://schemas.microsoft.com/office/powerpoint/2010/main" val="2321330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>
                <a:latin typeface="Calibri"/>
                <a:cs typeface="Calibri"/>
              </a:rPr>
              <a:t>Praktisk informasjon til val</a:t>
            </a:r>
            <a:endParaRPr lang="nn-NO" sz="3600">
              <a:latin typeface="Calibri"/>
              <a:cs typeface="Calibri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484508"/>
            <a:ext cx="8229600" cy="4402301"/>
          </a:xfrm>
        </p:spPr>
        <p:txBody>
          <a:bodyPr/>
          <a:lstStyle/>
          <a:p>
            <a:r>
              <a:rPr lang="nb-NO" sz="2400" b="0" err="1">
                <a:latin typeface="Calibri"/>
                <a:cs typeface="Calibri"/>
              </a:rPr>
              <a:t>Føresette</a:t>
            </a:r>
            <a:r>
              <a:rPr lang="nb-NO" sz="2400" b="0">
                <a:latin typeface="Calibri"/>
                <a:cs typeface="Calibri"/>
              </a:rPr>
              <a:t> får tilsendt lenke i Vigilo onsdag 07.05. Gjer val </a:t>
            </a:r>
            <a:r>
              <a:rPr lang="nb-NO" sz="2400" b="0" err="1">
                <a:latin typeface="Calibri"/>
                <a:cs typeface="Calibri"/>
              </a:rPr>
              <a:t>saman</a:t>
            </a:r>
            <a:r>
              <a:rPr lang="nb-NO" sz="2400" b="0">
                <a:latin typeface="Calibri"/>
                <a:cs typeface="Calibri"/>
              </a:rPr>
              <a:t> med elev </a:t>
            </a:r>
          </a:p>
          <a:p>
            <a:r>
              <a:rPr lang="nb-NO" sz="2400" b="0">
                <a:latin typeface="Calibri"/>
                <a:cs typeface="Calibri"/>
              </a:rPr>
              <a:t>Registrer med </a:t>
            </a:r>
            <a:r>
              <a:rPr lang="nb-NO" sz="2400" b="0" err="1">
                <a:latin typeface="Calibri"/>
                <a:cs typeface="Calibri"/>
              </a:rPr>
              <a:t>namn</a:t>
            </a:r>
            <a:r>
              <a:rPr lang="nb-NO" sz="2400" b="0">
                <a:latin typeface="Calibri"/>
                <a:cs typeface="Calibri"/>
              </a:rPr>
              <a:t>, </a:t>
            </a:r>
            <a:r>
              <a:rPr lang="nb-NO" sz="2400" b="0" err="1">
                <a:latin typeface="Calibri"/>
                <a:cs typeface="Calibri"/>
              </a:rPr>
              <a:t>barneskule</a:t>
            </a:r>
            <a:r>
              <a:rPr lang="nb-NO" sz="2400" b="0">
                <a:latin typeface="Calibri"/>
                <a:cs typeface="Calibri"/>
              </a:rPr>
              <a:t> og klasse 8.tr</a:t>
            </a:r>
            <a:endParaRPr lang="nb-NO" sz="2400" b="0">
              <a:cs typeface="Calibri"/>
            </a:endParaRPr>
          </a:p>
          <a:p>
            <a:r>
              <a:rPr lang="nb-NO" sz="2400" b="0">
                <a:latin typeface="Calibri"/>
                <a:cs typeface="Calibri"/>
              </a:rPr>
              <a:t>Elev prioriterer 3 </a:t>
            </a:r>
            <a:r>
              <a:rPr lang="nb-NO" sz="2400" b="0" err="1">
                <a:latin typeface="Calibri"/>
                <a:cs typeface="Calibri"/>
              </a:rPr>
              <a:t>ønskjer</a:t>
            </a:r>
            <a:r>
              <a:rPr lang="nb-NO" sz="2400" b="0">
                <a:latin typeface="Calibri"/>
                <a:cs typeface="Calibri"/>
              </a:rPr>
              <a:t> for </a:t>
            </a:r>
            <a:r>
              <a:rPr lang="nb-NO" sz="2400" b="0" err="1">
                <a:latin typeface="Calibri"/>
                <a:cs typeface="Calibri"/>
              </a:rPr>
              <a:t>valfag</a:t>
            </a:r>
            <a:r>
              <a:rPr lang="nb-NO" sz="2400" b="0">
                <a:latin typeface="Calibri"/>
                <a:cs typeface="Calibri"/>
              </a:rPr>
              <a:t> og 3 </a:t>
            </a:r>
            <a:r>
              <a:rPr lang="nb-NO" sz="2400" b="0" err="1">
                <a:latin typeface="Calibri"/>
                <a:cs typeface="Calibri"/>
              </a:rPr>
              <a:t>ønskjer</a:t>
            </a:r>
            <a:r>
              <a:rPr lang="nb-NO" sz="2400" b="0">
                <a:latin typeface="Calibri"/>
                <a:cs typeface="Calibri"/>
              </a:rPr>
              <a:t> for </a:t>
            </a:r>
            <a:r>
              <a:rPr lang="nb-NO" sz="2400" b="0" err="1">
                <a:latin typeface="Calibri"/>
                <a:cs typeface="Calibri"/>
              </a:rPr>
              <a:t>tilvalsfag</a:t>
            </a:r>
            <a:r>
              <a:rPr lang="nb-NO" sz="2400" b="0">
                <a:latin typeface="Calibri"/>
                <a:cs typeface="Calibri"/>
              </a:rPr>
              <a:t>: </a:t>
            </a:r>
            <a:r>
              <a:rPr lang="nb-NO" sz="2400" b="0" err="1">
                <a:latin typeface="Calibri"/>
                <a:cs typeface="Calibri"/>
              </a:rPr>
              <a:t>førsteval</a:t>
            </a:r>
            <a:r>
              <a:rPr lang="nb-NO" sz="2400" b="0">
                <a:latin typeface="Calibri"/>
                <a:cs typeface="Calibri"/>
              </a:rPr>
              <a:t> for det </a:t>
            </a:r>
            <a:r>
              <a:rPr lang="nb-NO" sz="2400" b="0" err="1">
                <a:latin typeface="Calibri"/>
                <a:cs typeface="Calibri"/>
              </a:rPr>
              <a:t>ein</a:t>
            </a:r>
            <a:r>
              <a:rPr lang="nb-NO" sz="2400" b="0">
                <a:latin typeface="Calibri"/>
                <a:cs typeface="Calibri"/>
              </a:rPr>
              <a:t> </a:t>
            </a:r>
            <a:r>
              <a:rPr lang="nb-NO" sz="2400" b="0" err="1">
                <a:latin typeface="Calibri"/>
                <a:cs typeface="Calibri"/>
              </a:rPr>
              <a:t>ønskjer</a:t>
            </a:r>
            <a:r>
              <a:rPr lang="nb-NO" sz="2400" b="0">
                <a:latin typeface="Calibri"/>
                <a:cs typeface="Calibri"/>
              </a:rPr>
              <a:t> mest, </a:t>
            </a:r>
            <a:r>
              <a:rPr lang="nb-NO" sz="2400" b="0" err="1">
                <a:latin typeface="Calibri"/>
                <a:cs typeface="Calibri"/>
              </a:rPr>
              <a:t>andreval</a:t>
            </a:r>
            <a:r>
              <a:rPr lang="nb-NO" sz="2400" b="0">
                <a:latin typeface="Calibri"/>
                <a:cs typeface="Calibri"/>
              </a:rPr>
              <a:t> for det </a:t>
            </a:r>
            <a:r>
              <a:rPr lang="nb-NO" sz="2400" b="0" err="1">
                <a:latin typeface="Calibri"/>
                <a:cs typeface="Calibri"/>
              </a:rPr>
              <a:t>ein</a:t>
            </a:r>
            <a:r>
              <a:rPr lang="nb-NO" sz="2400" b="0">
                <a:latin typeface="Calibri"/>
                <a:cs typeface="Calibri"/>
              </a:rPr>
              <a:t> </a:t>
            </a:r>
            <a:r>
              <a:rPr lang="nb-NO" sz="2400" b="0" err="1">
                <a:latin typeface="Calibri"/>
                <a:cs typeface="Calibri"/>
              </a:rPr>
              <a:t>ønskjer</a:t>
            </a:r>
            <a:r>
              <a:rPr lang="nb-NO" sz="2400" b="0">
                <a:latin typeface="Calibri"/>
                <a:cs typeface="Calibri"/>
              </a:rPr>
              <a:t> nest mest og </a:t>
            </a:r>
            <a:r>
              <a:rPr lang="nb-NO" sz="2400" b="0" err="1">
                <a:latin typeface="Calibri"/>
                <a:cs typeface="Calibri"/>
              </a:rPr>
              <a:t>tredjeval</a:t>
            </a:r>
            <a:r>
              <a:rPr lang="nb-NO" sz="2400" b="0">
                <a:latin typeface="Calibri"/>
                <a:cs typeface="Calibri"/>
              </a:rPr>
              <a:t> er </a:t>
            </a:r>
            <a:r>
              <a:rPr lang="nb-NO" sz="2400" b="0" err="1">
                <a:latin typeface="Calibri"/>
                <a:cs typeface="Calibri"/>
              </a:rPr>
              <a:t>sisteval</a:t>
            </a:r>
            <a:r>
              <a:rPr lang="nb-NO" sz="2400" b="0">
                <a:latin typeface="Calibri"/>
                <a:cs typeface="Calibri"/>
              </a:rPr>
              <a:t>. Eleven får eit av </a:t>
            </a:r>
            <a:r>
              <a:rPr lang="nb-NO" sz="2400" b="0" err="1">
                <a:latin typeface="Calibri"/>
                <a:cs typeface="Calibri"/>
              </a:rPr>
              <a:t>vala</a:t>
            </a:r>
            <a:r>
              <a:rPr lang="nb-NO" sz="2400" b="0">
                <a:latin typeface="Calibri"/>
                <a:cs typeface="Calibri"/>
              </a:rPr>
              <a:t>.</a:t>
            </a:r>
          </a:p>
          <a:p>
            <a:r>
              <a:rPr lang="nb-NO" sz="2400" b="0">
                <a:latin typeface="Calibri"/>
                <a:cs typeface="Calibri"/>
              </a:rPr>
              <a:t>Eleven må og </a:t>
            </a:r>
            <a:r>
              <a:rPr lang="nb-NO" sz="2400" b="0" err="1">
                <a:latin typeface="Calibri"/>
                <a:cs typeface="Calibri"/>
              </a:rPr>
              <a:t>grunngje</a:t>
            </a:r>
            <a:r>
              <a:rPr lang="nb-NO" sz="2400" b="0">
                <a:latin typeface="Calibri"/>
                <a:cs typeface="Calibri"/>
              </a:rPr>
              <a:t> </a:t>
            </a:r>
            <a:r>
              <a:rPr lang="nb-NO" sz="2400" b="0" err="1">
                <a:latin typeface="Calibri"/>
                <a:cs typeface="Calibri"/>
              </a:rPr>
              <a:t>valet</a:t>
            </a:r>
            <a:r>
              <a:rPr lang="nb-NO" sz="2400" b="0">
                <a:latin typeface="Calibri"/>
                <a:cs typeface="Calibri"/>
              </a:rPr>
              <a:t> sitt, som kan hjelpa i prioritering.</a:t>
            </a:r>
            <a:endParaRPr lang="nb-NO" sz="2400" b="0">
              <a:latin typeface="Calibri"/>
              <a:ea typeface="Calibri"/>
              <a:cs typeface="Calibri"/>
            </a:endParaRPr>
          </a:p>
          <a:p>
            <a:r>
              <a:rPr lang="nb-NO" sz="2400" b="0" err="1">
                <a:latin typeface="Calibri"/>
                <a:cs typeface="Calibri"/>
              </a:rPr>
              <a:t>Barneskulane</a:t>
            </a:r>
            <a:r>
              <a:rPr lang="nb-NO" sz="2400" b="0">
                <a:latin typeface="Calibri"/>
                <a:cs typeface="Calibri"/>
              </a:rPr>
              <a:t> kan hjelpe til praktisk om nødvendig.</a:t>
            </a:r>
            <a:endParaRPr lang="nb-NO" sz="2400" b="0">
              <a:latin typeface="Calibri"/>
              <a:ea typeface="Calibri"/>
              <a:cs typeface="Calibri"/>
            </a:endParaRPr>
          </a:p>
          <a:p>
            <a:r>
              <a:rPr lang="nb-NO" sz="2400" b="0">
                <a:latin typeface="Calibri"/>
                <a:cs typeface="Calibri"/>
              </a:rPr>
              <a:t>Frist: fredag 16.mai, men </a:t>
            </a:r>
            <a:r>
              <a:rPr lang="nb-NO" sz="2400" b="0" err="1">
                <a:latin typeface="Calibri"/>
                <a:cs typeface="Calibri"/>
              </a:rPr>
              <a:t>ønskeleg</a:t>
            </a:r>
            <a:r>
              <a:rPr lang="nb-NO" sz="2400" b="0">
                <a:latin typeface="Calibri"/>
                <a:cs typeface="Calibri"/>
              </a:rPr>
              <a:t> at </a:t>
            </a:r>
            <a:r>
              <a:rPr lang="nb-NO" sz="2400" b="0" err="1">
                <a:latin typeface="Calibri"/>
                <a:cs typeface="Calibri"/>
              </a:rPr>
              <a:t>ein</a:t>
            </a:r>
            <a:r>
              <a:rPr lang="nb-NO" sz="2400" b="0">
                <a:latin typeface="Calibri"/>
                <a:cs typeface="Calibri"/>
              </a:rPr>
              <a:t> </a:t>
            </a:r>
            <a:r>
              <a:rPr lang="nb-NO" sz="2400" b="0" err="1">
                <a:latin typeface="Calibri"/>
                <a:cs typeface="Calibri"/>
              </a:rPr>
              <a:t>gjer</a:t>
            </a:r>
            <a:r>
              <a:rPr lang="nb-NO" sz="2400" b="0">
                <a:latin typeface="Calibri"/>
                <a:cs typeface="Calibri"/>
              </a:rPr>
              <a:t> dette raskt.</a:t>
            </a:r>
          </a:p>
          <a:p>
            <a:r>
              <a:rPr lang="nb-NO" sz="2400" b="0">
                <a:latin typeface="Calibri"/>
                <a:ea typeface="Calibri"/>
                <a:cs typeface="Calibri"/>
              </a:rPr>
              <a:t>Kan </a:t>
            </a:r>
            <a:r>
              <a:rPr lang="nb-NO" sz="2400" b="0" err="1">
                <a:latin typeface="Calibri"/>
                <a:ea typeface="Calibri"/>
                <a:cs typeface="Calibri"/>
              </a:rPr>
              <a:t>ikkje</a:t>
            </a:r>
            <a:r>
              <a:rPr lang="nb-NO" sz="2400" b="0">
                <a:latin typeface="Calibri"/>
                <a:ea typeface="Calibri"/>
                <a:cs typeface="Calibri"/>
              </a:rPr>
              <a:t> </a:t>
            </a:r>
            <a:r>
              <a:rPr lang="nb-NO" sz="2400" b="0" err="1">
                <a:latin typeface="Calibri"/>
                <a:ea typeface="Calibri"/>
                <a:cs typeface="Calibri"/>
              </a:rPr>
              <a:t>gjere</a:t>
            </a:r>
            <a:r>
              <a:rPr lang="nb-NO" sz="2400" b="0">
                <a:latin typeface="Calibri"/>
                <a:ea typeface="Calibri"/>
                <a:cs typeface="Calibri"/>
              </a:rPr>
              <a:t> val 2 </a:t>
            </a:r>
            <a:r>
              <a:rPr lang="nb-NO" sz="2400" b="0" err="1">
                <a:latin typeface="Calibri"/>
                <a:ea typeface="Calibri"/>
                <a:cs typeface="Calibri"/>
              </a:rPr>
              <a:t>gongar</a:t>
            </a:r>
            <a:r>
              <a:rPr lang="nb-NO" sz="2400" b="0">
                <a:latin typeface="Calibri"/>
                <a:ea typeface="Calibri"/>
                <a:cs typeface="Calibri"/>
              </a:rPr>
              <a:t>, ta </a:t>
            </a:r>
            <a:r>
              <a:rPr lang="nb-NO" sz="2400" b="0" err="1">
                <a:latin typeface="Calibri"/>
                <a:ea typeface="Calibri"/>
                <a:cs typeface="Calibri"/>
              </a:rPr>
              <a:t>evt.kontakt</a:t>
            </a:r>
            <a:r>
              <a:rPr lang="nb-NO" sz="2400" b="0">
                <a:latin typeface="Calibri"/>
                <a:ea typeface="Calibri"/>
                <a:cs typeface="Calibri"/>
              </a:rPr>
              <a:t> med oss ved </a:t>
            </a:r>
            <a:r>
              <a:rPr lang="nb-NO" sz="2400" b="0" err="1">
                <a:latin typeface="Calibri"/>
                <a:ea typeface="Calibri"/>
                <a:cs typeface="Calibri"/>
              </a:rPr>
              <a:t>feilval</a:t>
            </a:r>
            <a:endParaRPr lang="nb-NO" sz="2400" b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41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551709"/>
            <a:ext cx="8229600" cy="4253779"/>
          </a:xfrm>
        </p:spPr>
        <p:txBody>
          <a:bodyPr/>
          <a:lstStyle/>
          <a:p>
            <a:pPr marL="0" indent="0" algn="ctr">
              <a:buNone/>
            </a:pPr>
            <a:endParaRPr lang="nn-NO" sz="4800"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r>
              <a:rPr lang="nn-NO" sz="4800">
                <a:latin typeface="Baskerville Old Face" panose="02020602080505020303" pitchFamily="18" charset="0"/>
              </a:rPr>
              <a:t>Vel heim, </a:t>
            </a:r>
          </a:p>
          <a:p>
            <a:pPr marL="0" indent="0" algn="ctr">
              <a:buNone/>
            </a:pPr>
            <a:r>
              <a:rPr lang="nn-NO" sz="4800">
                <a:latin typeface="Baskerville Old Face" panose="02020602080505020303" pitchFamily="18" charset="0"/>
              </a:rPr>
              <a:t>me møtes 19.august!</a:t>
            </a:r>
          </a:p>
        </p:txBody>
      </p:sp>
    </p:spTree>
    <p:extLst>
      <p:ext uri="{BB962C8B-B14F-4D97-AF65-F5344CB8AC3E}">
        <p14:creationId xmlns:p14="http://schemas.microsoft.com/office/powerpoint/2010/main" val="3616125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1582" y="1417638"/>
            <a:ext cx="3449627" cy="4591050"/>
          </a:xfrm>
          <a:prstGeom prst="rect">
            <a:avLst/>
          </a:prstGeom>
        </p:spPr>
      </p:pic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n-NO"/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1417638"/>
            <a:ext cx="3506726" cy="466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8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/>
              <a:t>Tema i kveld</a:t>
            </a:r>
            <a:endParaRPr lang="nn-NO" sz="360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752752"/>
          </a:xfrm>
        </p:spPr>
        <p:txBody>
          <a:bodyPr/>
          <a:lstStyle/>
          <a:p>
            <a:pPr marL="0" indent="0">
              <a:buNone/>
            </a:pPr>
            <a:endParaRPr lang="nb-NO"/>
          </a:p>
          <a:p>
            <a:r>
              <a:rPr lang="nb-NO" sz="2400" b="0">
                <a:latin typeface="Calibri"/>
                <a:ea typeface="Calibri"/>
                <a:cs typeface="Calibri"/>
              </a:rPr>
              <a:t>Generell informasjon om BUS</a:t>
            </a:r>
          </a:p>
          <a:p>
            <a:r>
              <a:rPr lang="nb-NO" sz="2400" b="0" err="1">
                <a:latin typeface="Calibri"/>
                <a:ea typeface="Calibri"/>
                <a:cs typeface="Calibri"/>
              </a:rPr>
              <a:t>Klassesamansetjing</a:t>
            </a:r>
            <a:r>
              <a:rPr lang="nb-NO" sz="2400" b="0">
                <a:latin typeface="Calibri"/>
                <a:ea typeface="Calibri"/>
                <a:cs typeface="Calibri"/>
              </a:rPr>
              <a:t>, </a:t>
            </a:r>
            <a:r>
              <a:rPr lang="nb-NO" sz="2400" b="0" err="1">
                <a:latin typeface="Calibri"/>
                <a:ea typeface="Calibri"/>
                <a:cs typeface="Calibri"/>
              </a:rPr>
              <a:t>overgong</a:t>
            </a:r>
            <a:r>
              <a:rPr lang="nb-NO" sz="2400" b="0">
                <a:latin typeface="Calibri"/>
                <a:ea typeface="Calibri"/>
                <a:cs typeface="Calibri"/>
              </a:rPr>
              <a:t> og heimen si rolle</a:t>
            </a:r>
            <a:endParaRPr lang="nb-NO" sz="2400" b="0">
              <a:ea typeface="Calibri"/>
              <a:cs typeface="Calibri"/>
            </a:endParaRPr>
          </a:p>
          <a:p>
            <a:r>
              <a:rPr lang="nb-NO" sz="2400" b="0">
                <a:latin typeface="Calibri"/>
                <a:cs typeface="Calibri"/>
              </a:rPr>
              <a:t>Informasjon til </a:t>
            </a:r>
            <a:r>
              <a:rPr lang="nb-NO" sz="2400" b="0" err="1">
                <a:latin typeface="Calibri"/>
                <a:cs typeface="Calibri"/>
              </a:rPr>
              <a:t>skulestart</a:t>
            </a:r>
            <a:endParaRPr lang="nb-NO" sz="2400" b="0">
              <a:latin typeface="Calibri"/>
              <a:cs typeface="Calibri"/>
            </a:endParaRPr>
          </a:p>
          <a:p>
            <a:r>
              <a:rPr lang="nb-NO" sz="2400" b="0" err="1">
                <a:latin typeface="Calibri"/>
                <a:ea typeface="Calibri"/>
                <a:cs typeface="Calibri"/>
              </a:rPr>
              <a:t>Valfag</a:t>
            </a:r>
            <a:r>
              <a:rPr lang="nb-NO" sz="2400" b="0">
                <a:latin typeface="Calibri"/>
                <a:ea typeface="Calibri"/>
                <a:cs typeface="Calibri"/>
              </a:rPr>
              <a:t> og </a:t>
            </a:r>
            <a:r>
              <a:rPr lang="nb-NO" sz="2400" b="0" err="1">
                <a:latin typeface="Calibri"/>
                <a:ea typeface="Calibri"/>
                <a:cs typeface="Calibri"/>
              </a:rPr>
              <a:t>tilvalsfag</a:t>
            </a:r>
            <a:endParaRPr lang="nb-NO" sz="2400" b="0">
              <a:latin typeface="Calibri"/>
              <a:ea typeface="Calibri"/>
              <a:cs typeface="Calibri"/>
            </a:endParaRPr>
          </a:p>
          <a:p>
            <a:endParaRPr lang="nb-NO" sz="2400" b="0"/>
          </a:p>
          <a:p>
            <a:r>
              <a:rPr lang="nb-NO" sz="2400" b="0">
                <a:latin typeface="Calibri"/>
                <a:ea typeface="Calibri"/>
                <a:cs typeface="Calibri"/>
              </a:rPr>
              <a:t>PP vert lagt ut på heimesida vår, som referat </a:t>
            </a:r>
            <a:r>
              <a:rPr lang="nb-NO" sz="2400" b="0" err="1">
                <a:latin typeface="Calibri"/>
                <a:ea typeface="Calibri"/>
                <a:cs typeface="Calibri"/>
              </a:rPr>
              <a:t>frå</a:t>
            </a:r>
            <a:r>
              <a:rPr lang="nb-NO" sz="2400" b="0">
                <a:latin typeface="Calibri"/>
                <a:ea typeface="Calibri"/>
                <a:cs typeface="Calibri"/>
              </a:rPr>
              <a:t> møtet</a:t>
            </a:r>
          </a:p>
          <a:p>
            <a:pPr marL="0" indent="0">
              <a:buNone/>
            </a:pPr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076981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4" y="692151"/>
            <a:ext cx="8317805" cy="648618"/>
          </a:xfrm>
        </p:spPr>
        <p:txBody>
          <a:bodyPr/>
          <a:lstStyle/>
          <a:p>
            <a:r>
              <a:rPr lang="nn-NO" sz="3600"/>
              <a:t>Generell info Bremnes Ungdomsskule (BUS)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494097"/>
            <a:ext cx="8001000" cy="4743216"/>
          </a:xfrm>
        </p:spPr>
        <p:txBody>
          <a:bodyPr>
            <a:normAutofit/>
          </a:bodyPr>
          <a:lstStyle/>
          <a:p>
            <a:r>
              <a:rPr lang="nn-NO" sz="2400" b="0">
                <a:latin typeface="Calibri"/>
                <a:ea typeface="Calibri"/>
                <a:cs typeface="Calibri"/>
              </a:rPr>
              <a:t>Til hausten: </a:t>
            </a:r>
            <a:r>
              <a:rPr lang="nn-NO" sz="2400" b="0" err="1">
                <a:latin typeface="Calibri"/>
                <a:ea typeface="Calibri"/>
                <a:cs typeface="Calibri"/>
              </a:rPr>
              <a:t>ca</a:t>
            </a:r>
            <a:r>
              <a:rPr lang="nn-NO" sz="2400" b="0">
                <a:latin typeface="Calibri"/>
                <a:ea typeface="Calibri"/>
                <a:cs typeface="Calibri"/>
              </a:rPr>
              <a:t> 375 elevar, inkludert eigen klasse for </a:t>
            </a:r>
            <a:r>
              <a:rPr lang="nn-NO" sz="2400" b="0" err="1">
                <a:latin typeface="Calibri"/>
                <a:ea typeface="Calibri"/>
                <a:cs typeface="Calibri"/>
              </a:rPr>
              <a:t>nyankomne</a:t>
            </a:r>
            <a:r>
              <a:rPr lang="nn-NO" sz="2400" b="0">
                <a:latin typeface="Calibri"/>
                <a:ea typeface="Calibri"/>
                <a:cs typeface="Calibri"/>
              </a:rPr>
              <a:t> minoritetsspråklege</a:t>
            </a:r>
            <a:endParaRPr lang="nn-NO">
              <a:latin typeface="Calibri"/>
              <a:ea typeface="Calibri"/>
              <a:cs typeface="Calibri"/>
            </a:endParaRPr>
          </a:p>
          <a:p>
            <a:r>
              <a:rPr lang="nn-NO" sz="2400" b="0">
                <a:latin typeface="Calibri"/>
                <a:cs typeface="Calibri"/>
              </a:rPr>
              <a:t>8. trinn: 125 elevar frå 6 barneskular fordelt på 5 klassar </a:t>
            </a:r>
            <a:endParaRPr lang="nn-NO" sz="2400" b="0">
              <a:latin typeface="Calibri"/>
              <a:ea typeface="Calibri"/>
              <a:cs typeface="Calibri"/>
            </a:endParaRPr>
          </a:p>
          <a:p>
            <a:r>
              <a:rPr lang="nn-NO" sz="2400" b="0">
                <a:latin typeface="Calibri"/>
                <a:cs typeface="Calibri"/>
              </a:rPr>
              <a:t>19.august: «trinnforeldremøte» og klasseforeldremøte </a:t>
            </a:r>
          </a:p>
          <a:p>
            <a:r>
              <a:rPr lang="nb-NO" sz="2400" b="0" err="1">
                <a:latin typeface="Calibri"/>
                <a:cs typeface="Calibri"/>
              </a:rPr>
              <a:t>Meir</a:t>
            </a:r>
            <a:r>
              <a:rPr lang="nb-NO" sz="2400" b="0">
                <a:latin typeface="Calibri"/>
                <a:cs typeface="Calibri"/>
              </a:rPr>
              <a:t> info om </a:t>
            </a:r>
            <a:r>
              <a:rPr lang="nb-NO" sz="2400" b="0" err="1">
                <a:latin typeface="Calibri"/>
                <a:cs typeface="Calibri"/>
              </a:rPr>
              <a:t>skulen</a:t>
            </a:r>
            <a:r>
              <a:rPr lang="nb-NO" sz="2400" b="0">
                <a:latin typeface="Calibri"/>
                <a:cs typeface="Calibri"/>
              </a:rPr>
              <a:t> (på mange språk) finn de på heimesida vår:</a:t>
            </a:r>
          </a:p>
          <a:p>
            <a:pPr marL="0" indent="0">
              <a:buNone/>
            </a:pPr>
            <a:r>
              <a:rPr lang="nb-NO" sz="2400" b="0">
                <a:latin typeface="Calibri"/>
                <a:cs typeface="Calibri"/>
                <a:hlinkClick r:id="rId3"/>
              </a:rPr>
              <a:t>https://www.bomlo.kommune.no/tenester/barnehage-og-skule/skule/skulane-i-bomlo/bremnes-ungdomsskule/</a:t>
            </a:r>
            <a:endParaRPr lang="nb-NO" sz="2400" b="0">
              <a:latin typeface="Calibri"/>
              <a:cs typeface="Calibri"/>
            </a:endParaRPr>
          </a:p>
          <a:p>
            <a:r>
              <a:rPr lang="nn-NO" sz="2400" b="0">
                <a:latin typeface="Calibri"/>
                <a:cs typeface="Calibri"/>
              </a:rPr>
              <a:t>Føl oss gjerne på Facebook! </a:t>
            </a:r>
            <a:endParaRPr lang="nn-NO" sz="21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6709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359049"/>
          </a:xfrm>
        </p:spPr>
        <p:txBody>
          <a:bodyPr/>
          <a:lstStyle/>
          <a:p>
            <a:r>
              <a:rPr lang="nn-NO" sz="3600"/>
              <a:t>Samansetjing klassar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1500" y="1556792"/>
            <a:ext cx="8001000" cy="4464645"/>
          </a:xfrm>
        </p:spPr>
        <p:txBody>
          <a:bodyPr>
            <a:noAutofit/>
          </a:bodyPr>
          <a:lstStyle/>
          <a:p>
            <a:r>
              <a:rPr lang="nn-NO" sz="2400" b="0">
                <a:latin typeface="Calibri"/>
                <a:cs typeface="Calibri"/>
              </a:rPr>
              <a:t>Elevar frå 6 barneskular skal blandast i 5 klassar der alle møter nye ukjende. Målet er å få til gode klassar på BUS</a:t>
            </a:r>
            <a:endParaRPr lang="nn-NO" sz="2400" b="0"/>
          </a:p>
          <a:p>
            <a:r>
              <a:rPr lang="nn-NO" sz="2400" b="0">
                <a:latin typeface="Calibri"/>
                <a:cs typeface="Calibri"/>
              </a:rPr>
              <a:t>Tidleg vinter: BUS og barneskulane har førebuingsmøte knytt til </a:t>
            </a:r>
            <a:r>
              <a:rPr lang="nn-NO" sz="2400" b="0" err="1">
                <a:latin typeface="Calibri"/>
                <a:cs typeface="Calibri"/>
              </a:rPr>
              <a:t>overgong</a:t>
            </a:r>
            <a:r>
              <a:rPr lang="nn-NO" sz="2400" b="0">
                <a:latin typeface="Calibri"/>
                <a:cs typeface="Calibri"/>
              </a:rPr>
              <a:t>: tal på elevar, gutar/jenter, særskilde behov, kor mange grupper frå kvar barneskule mm</a:t>
            </a:r>
          </a:p>
          <a:p>
            <a:r>
              <a:rPr lang="nb-NO" sz="2400" b="0">
                <a:latin typeface="Calibri"/>
                <a:cs typeface="Calibri"/>
              </a:rPr>
              <a:t>Elevsamtale og foreldresamtale 7.trinn vinter: overgong BUS skal </a:t>
            </a:r>
            <a:r>
              <a:rPr lang="nb-NO" sz="2400" b="0" err="1">
                <a:latin typeface="Calibri"/>
                <a:cs typeface="Calibri"/>
              </a:rPr>
              <a:t>vera</a:t>
            </a:r>
            <a:r>
              <a:rPr lang="nb-NO" sz="2400" b="0">
                <a:latin typeface="Calibri"/>
                <a:cs typeface="Calibri"/>
              </a:rPr>
              <a:t> tema</a:t>
            </a:r>
            <a:endParaRPr lang="nb-NO" sz="2400" b="0">
              <a:cs typeface="Calibri"/>
            </a:endParaRPr>
          </a:p>
          <a:p>
            <a:r>
              <a:rPr lang="nn-NO" sz="2400" b="0">
                <a:latin typeface="Calibri"/>
                <a:cs typeface="Calibri"/>
              </a:rPr>
              <a:t>Barneskulane deler elevane sine inn i grupper, basert på pedagogiske/sosialpedagogiske omsyn og </a:t>
            </a:r>
            <a:r>
              <a:rPr lang="nn-NO" sz="2400" b="0" err="1">
                <a:latin typeface="Calibri"/>
                <a:cs typeface="Calibri"/>
              </a:rPr>
              <a:t>evt</a:t>
            </a:r>
            <a:r>
              <a:rPr lang="nn-NO" sz="2400" b="0">
                <a:latin typeface="Calibri"/>
                <a:cs typeface="Calibri"/>
              </a:rPr>
              <a:t>. viktige tilbakemeldingar frå elev/foreldresamtalar (</a:t>
            </a:r>
            <a:r>
              <a:rPr lang="nn-NO" sz="2400" b="0" err="1">
                <a:latin typeface="Calibri"/>
                <a:cs typeface="Calibri"/>
              </a:rPr>
              <a:t>t.d</a:t>
            </a:r>
            <a:r>
              <a:rPr lang="nn-NO" sz="2400" b="0">
                <a:latin typeface="Calibri"/>
                <a:cs typeface="Calibri"/>
              </a:rPr>
              <a:t> skulemiljø)</a:t>
            </a:r>
            <a:endParaRPr lang="nn-NO" sz="2400" b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2778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453897"/>
            <a:ext cx="8229600" cy="4351592"/>
          </a:xfrm>
        </p:spPr>
        <p:txBody>
          <a:bodyPr/>
          <a:lstStyle/>
          <a:p>
            <a:r>
              <a:rPr lang="nb-NO" sz="2400" b="0">
                <a:latin typeface="Calibri"/>
                <a:ea typeface="Calibri"/>
                <a:cs typeface="Calibri"/>
              </a:rPr>
              <a:t>BUS </a:t>
            </a:r>
            <a:r>
              <a:rPr lang="nb-NO" sz="2400" b="0" err="1">
                <a:latin typeface="Calibri"/>
                <a:ea typeface="Calibri"/>
                <a:cs typeface="Calibri"/>
              </a:rPr>
              <a:t>set</a:t>
            </a:r>
            <a:r>
              <a:rPr lang="nb-NO" sz="2400" b="0">
                <a:latin typeface="Calibri"/>
                <a:ea typeface="Calibri"/>
                <a:cs typeface="Calibri"/>
              </a:rPr>
              <a:t> </a:t>
            </a:r>
            <a:r>
              <a:rPr lang="nb-NO" sz="2400" b="0" err="1">
                <a:latin typeface="Calibri"/>
                <a:ea typeface="Calibri"/>
                <a:cs typeface="Calibri"/>
              </a:rPr>
              <a:t>saman</a:t>
            </a:r>
            <a:r>
              <a:rPr lang="nb-NO" sz="2400" b="0">
                <a:latin typeface="Calibri"/>
                <a:ea typeface="Calibri"/>
                <a:cs typeface="Calibri"/>
              </a:rPr>
              <a:t> </a:t>
            </a:r>
            <a:r>
              <a:rPr lang="nb-NO" sz="2400" b="0" err="1">
                <a:latin typeface="Calibri"/>
                <a:ea typeface="Calibri"/>
                <a:cs typeface="Calibri"/>
              </a:rPr>
              <a:t>desse</a:t>
            </a:r>
            <a:r>
              <a:rPr lang="nb-NO" sz="2400" b="0">
                <a:latin typeface="Calibri"/>
                <a:ea typeface="Calibri"/>
                <a:cs typeface="Calibri"/>
              </a:rPr>
              <a:t> gruppene </a:t>
            </a:r>
            <a:r>
              <a:rPr lang="nb-NO" sz="2400" b="0" err="1">
                <a:latin typeface="Calibri"/>
                <a:ea typeface="Calibri"/>
                <a:cs typeface="Calibri"/>
              </a:rPr>
              <a:t>frå</a:t>
            </a:r>
            <a:r>
              <a:rPr lang="nb-NO" sz="2400" b="0">
                <a:latin typeface="Calibri"/>
                <a:ea typeface="Calibri"/>
                <a:cs typeface="Calibri"/>
              </a:rPr>
              <a:t> </a:t>
            </a:r>
            <a:r>
              <a:rPr lang="nb-NO" sz="2400" b="0" err="1">
                <a:latin typeface="Calibri"/>
                <a:ea typeface="Calibri"/>
                <a:cs typeface="Calibri"/>
              </a:rPr>
              <a:t>barneskulane</a:t>
            </a:r>
            <a:r>
              <a:rPr lang="nb-NO" sz="2400" b="0">
                <a:latin typeface="Calibri"/>
                <a:ea typeface="Calibri"/>
                <a:cs typeface="Calibri"/>
              </a:rPr>
              <a:t> til </a:t>
            </a:r>
            <a:r>
              <a:rPr lang="nb-NO" sz="2400" b="0" err="1">
                <a:latin typeface="Calibri"/>
                <a:ea typeface="Calibri"/>
                <a:cs typeface="Calibri"/>
              </a:rPr>
              <a:t>klassar</a:t>
            </a:r>
            <a:r>
              <a:rPr lang="nb-NO" sz="2400" b="0">
                <a:latin typeface="Calibri"/>
                <a:ea typeface="Calibri"/>
                <a:cs typeface="Calibri"/>
              </a:rPr>
              <a:t>. Klasseutkasta vert delt med </a:t>
            </a:r>
            <a:r>
              <a:rPr lang="nb-NO" sz="2400" b="0" err="1">
                <a:latin typeface="Calibri"/>
                <a:ea typeface="Calibri"/>
                <a:cs typeface="Calibri"/>
              </a:rPr>
              <a:t>barneskulane</a:t>
            </a:r>
            <a:r>
              <a:rPr lang="nb-NO" sz="2400" b="0">
                <a:latin typeface="Calibri"/>
                <a:ea typeface="Calibri"/>
                <a:cs typeface="Calibri"/>
              </a:rPr>
              <a:t> og </a:t>
            </a:r>
            <a:r>
              <a:rPr lang="nb-NO" sz="2400" b="0" err="1">
                <a:latin typeface="Calibri"/>
                <a:ea typeface="Calibri"/>
                <a:cs typeface="Calibri"/>
              </a:rPr>
              <a:t>me</a:t>
            </a:r>
            <a:r>
              <a:rPr lang="nb-NO" sz="2400" b="0">
                <a:latin typeface="Calibri"/>
                <a:ea typeface="Calibri"/>
                <a:cs typeface="Calibri"/>
              </a:rPr>
              <a:t> møtes igjen til nytt samarbeidsmøte med </a:t>
            </a:r>
            <a:r>
              <a:rPr lang="nb-NO" sz="2400" b="0" err="1">
                <a:latin typeface="Calibri"/>
                <a:ea typeface="Calibri"/>
                <a:cs typeface="Calibri"/>
              </a:rPr>
              <a:t>barneskulane</a:t>
            </a:r>
            <a:r>
              <a:rPr lang="nb-NO" sz="2400" b="0">
                <a:latin typeface="Calibri"/>
                <a:ea typeface="Calibri"/>
                <a:cs typeface="Calibri"/>
              </a:rPr>
              <a:t> for å </a:t>
            </a:r>
            <a:r>
              <a:rPr lang="nb-NO" sz="2400" b="0" err="1">
                <a:latin typeface="Calibri"/>
                <a:ea typeface="Calibri"/>
                <a:cs typeface="Calibri"/>
              </a:rPr>
              <a:t>gjere</a:t>
            </a:r>
            <a:r>
              <a:rPr lang="nb-NO" sz="2400" b="0">
                <a:latin typeface="Calibri"/>
                <a:ea typeface="Calibri"/>
                <a:cs typeface="Calibri"/>
              </a:rPr>
              <a:t> </a:t>
            </a:r>
            <a:r>
              <a:rPr lang="nb-NO" sz="2400" b="0" err="1">
                <a:latin typeface="Calibri"/>
                <a:ea typeface="Calibri"/>
                <a:cs typeface="Calibri"/>
              </a:rPr>
              <a:t>klassane</a:t>
            </a:r>
            <a:r>
              <a:rPr lang="nb-NO" sz="2400" b="0">
                <a:latin typeface="Calibri"/>
                <a:ea typeface="Calibri"/>
                <a:cs typeface="Calibri"/>
              </a:rPr>
              <a:t> ferdig</a:t>
            </a:r>
          </a:p>
          <a:p>
            <a:r>
              <a:rPr lang="nb-NO" sz="2400" b="0">
                <a:latin typeface="Calibri"/>
                <a:ea typeface="Calibri"/>
                <a:cs typeface="Calibri"/>
              </a:rPr>
              <a:t>Me ser og på tvers av </a:t>
            </a:r>
            <a:r>
              <a:rPr lang="nb-NO" sz="2400" b="0" err="1">
                <a:latin typeface="Calibri"/>
                <a:ea typeface="Calibri"/>
                <a:cs typeface="Calibri"/>
              </a:rPr>
              <a:t>barneskulane</a:t>
            </a:r>
            <a:endParaRPr lang="nb-NO" sz="2400" b="0">
              <a:latin typeface="Calibri"/>
              <a:ea typeface="Calibri"/>
              <a:cs typeface="Calibri"/>
            </a:endParaRPr>
          </a:p>
          <a:p>
            <a:r>
              <a:rPr lang="nn-NO" sz="2400" b="0">
                <a:latin typeface="Calibri"/>
                <a:ea typeface="Calibri"/>
                <a:cs typeface="Calibri"/>
              </a:rPr>
              <a:t>BUS fordeler 2 kontaktlærarar på kvar klasse</a:t>
            </a:r>
          </a:p>
          <a:p>
            <a:r>
              <a:rPr lang="nn-NO" sz="2400" b="0">
                <a:latin typeface="Calibri"/>
                <a:ea typeface="Calibri"/>
                <a:cs typeface="Calibri"/>
              </a:rPr>
              <a:t>Etter at listene er gjort kjende for elevar/foreldre, ser BUS desse som endelege</a:t>
            </a:r>
          </a:p>
          <a:p>
            <a:endParaRPr lang="nn-NO" sz="2400" b="0">
              <a:cs typeface="Calibri"/>
            </a:endParaRPr>
          </a:p>
          <a:p>
            <a:endParaRPr lang="nn-NO" sz="2400" b="0">
              <a:cs typeface="Calibri" pitchFamily="34" charset="0"/>
            </a:endParaRPr>
          </a:p>
          <a:p>
            <a:endParaRPr lang="nb-NO" b="0">
              <a:cs typeface="Calibri" pitchFamily="34" charset="0"/>
            </a:endParaRPr>
          </a:p>
          <a:p>
            <a:endParaRPr lang="nn-NO"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640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err="1"/>
              <a:t>Korleis</a:t>
            </a:r>
            <a:r>
              <a:rPr lang="nb-NO" sz="3600"/>
              <a:t> få til </a:t>
            </a:r>
            <a:r>
              <a:rPr lang="nb-NO" sz="3600" err="1"/>
              <a:t>ein</a:t>
            </a:r>
            <a:r>
              <a:rPr lang="nb-NO" sz="3600"/>
              <a:t> god </a:t>
            </a:r>
            <a:r>
              <a:rPr lang="nb-NO" sz="3600" err="1"/>
              <a:t>overgong</a:t>
            </a:r>
            <a:r>
              <a:rPr lang="nb-NO" sz="3600"/>
              <a:t>?</a:t>
            </a:r>
            <a:endParaRPr lang="nn-NO" sz="360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463040"/>
            <a:ext cx="8229600" cy="4558248"/>
          </a:xfrm>
        </p:spPr>
        <p:txBody>
          <a:bodyPr/>
          <a:lstStyle/>
          <a:p>
            <a:r>
              <a:rPr lang="nb-NO" sz="2400" b="0">
                <a:latin typeface="Calibri"/>
                <a:ea typeface="Calibri"/>
                <a:cs typeface="Calibri"/>
              </a:rPr>
              <a:t>Besøk på </a:t>
            </a:r>
            <a:r>
              <a:rPr lang="nb-NO" sz="2400" b="0" err="1">
                <a:latin typeface="Calibri"/>
                <a:ea typeface="Calibri"/>
                <a:cs typeface="Calibri"/>
              </a:rPr>
              <a:t>skulen</a:t>
            </a:r>
            <a:r>
              <a:rPr lang="nb-NO" sz="2400" b="0">
                <a:latin typeface="Calibri"/>
                <a:ea typeface="Calibri"/>
                <a:cs typeface="Calibri"/>
              </a:rPr>
              <a:t> onsdag 7.mai kl. 12-14 i trappeamfi</a:t>
            </a:r>
          </a:p>
          <a:p>
            <a:r>
              <a:rPr lang="nb-NO" sz="2400" b="0">
                <a:latin typeface="Calibri"/>
                <a:ea typeface="Calibri"/>
                <a:cs typeface="Calibri"/>
              </a:rPr>
              <a:t>Me legg til rette for overføringsmøter og trygging</a:t>
            </a:r>
          </a:p>
          <a:p>
            <a:r>
              <a:rPr lang="nb-NO" sz="2400" b="0">
                <a:latin typeface="Calibri"/>
                <a:ea typeface="Calibri"/>
                <a:cs typeface="Calibri"/>
              </a:rPr>
              <a:t>Det vert jobba </a:t>
            </a:r>
            <a:r>
              <a:rPr lang="nb-NO" sz="2400" b="0" err="1">
                <a:latin typeface="Calibri"/>
                <a:ea typeface="Calibri"/>
                <a:cs typeface="Calibri"/>
              </a:rPr>
              <a:t>mykje</a:t>
            </a:r>
            <a:r>
              <a:rPr lang="nb-NO" sz="2400" b="0">
                <a:latin typeface="Calibri"/>
                <a:ea typeface="Calibri"/>
                <a:cs typeface="Calibri"/>
              </a:rPr>
              <a:t> med å skape gode læringsmiljø </a:t>
            </a:r>
            <a:r>
              <a:rPr lang="nb-NO" sz="2400" b="0" err="1">
                <a:latin typeface="Calibri"/>
                <a:ea typeface="Calibri"/>
                <a:cs typeface="Calibri"/>
              </a:rPr>
              <a:t>frå</a:t>
            </a:r>
            <a:r>
              <a:rPr lang="nb-NO" sz="2400" b="0">
                <a:latin typeface="Calibri"/>
                <a:ea typeface="Calibri"/>
                <a:cs typeface="Calibri"/>
              </a:rPr>
              <a:t> </a:t>
            </a:r>
            <a:r>
              <a:rPr lang="nb-NO" sz="2400" b="0" err="1">
                <a:latin typeface="Calibri"/>
                <a:ea typeface="Calibri"/>
                <a:cs typeface="Calibri"/>
              </a:rPr>
              <a:t>skulestart</a:t>
            </a:r>
            <a:r>
              <a:rPr lang="nb-NO" sz="2400" b="0">
                <a:latin typeface="Calibri"/>
                <a:ea typeface="Calibri"/>
                <a:cs typeface="Calibri"/>
              </a:rPr>
              <a:t> i august</a:t>
            </a:r>
            <a:endParaRPr lang="nb-NO" sz="2400" b="0">
              <a:ea typeface="Calibri"/>
              <a:cs typeface="Calibri"/>
            </a:endParaRPr>
          </a:p>
          <a:p>
            <a:r>
              <a:rPr lang="nb-NO" sz="2400" b="0">
                <a:latin typeface="Calibri"/>
                <a:ea typeface="Calibri"/>
                <a:cs typeface="Calibri"/>
              </a:rPr>
              <a:t>Alle kjem til eit nytt </a:t>
            </a:r>
            <a:r>
              <a:rPr lang="nb-NO" sz="2400" b="0" err="1">
                <a:latin typeface="Calibri"/>
                <a:ea typeface="Calibri"/>
                <a:cs typeface="Calibri"/>
              </a:rPr>
              <a:t>skulemiljø</a:t>
            </a:r>
            <a:r>
              <a:rPr lang="nb-NO" sz="2400" b="0">
                <a:latin typeface="Calibri"/>
                <a:ea typeface="Calibri"/>
                <a:cs typeface="Calibri"/>
              </a:rPr>
              <a:t>, ny klasse, nye </a:t>
            </a:r>
            <a:r>
              <a:rPr lang="nb-NO" sz="2400" b="0" err="1">
                <a:latin typeface="Calibri"/>
                <a:ea typeface="Calibri"/>
                <a:cs typeface="Calibri"/>
              </a:rPr>
              <a:t>lærarar</a:t>
            </a:r>
            <a:r>
              <a:rPr lang="nb-NO" sz="2400" b="0">
                <a:latin typeface="Calibri"/>
                <a:ea typeface="Calibri"/>
                <a:cs typeface="Calibri"/>
              </a:rPr>
              <a:t> og nye potensielle venner både i eigen klasse og på tvers av </a:t>
            </a:r>
            <a:r>
              <a:rPr lang="nb-NO" sz="2400" b="0" err="1">
                <a:latin typeface="Calibri"/>
                <a:ea typeface="Calibri"/>
                <a:cs typeface="Calibri"/>
              </a:rPr>
              <a:t>klassar</a:t>
            </a:r>
            <a:r>
              <a:rPr lang="nb-NO" sz="2400" b="0">
                <a:latin typeface="Calibri"/>
                <a:ea typeface="Calibri"/>
                <a:cs typeface="Calibri"/>
              </a:rPr>
              <a:t> og trinn</a:t>
            </a:r>
          </a:p>
          <a:p>
            <a:r>
              <a:rPr lang="nb-NO" sz="2400" b="0">
                <a:latin typeface="Calibri"/>
                <a:ea typeface="Calibri"/>
                <a:cs typeface="Calibri"/>
              </a:rPr>
              <a:t>BUS er utforma for å lage gode </a:t>
            </a:r>
            <a:r>
              <a:rPr lang="nb-NO" sz="2400" b="0" err="1">
                <a:latin typeface="Calibri"/>
                <a:ea typeface="Calibri"/>
                <a:cs typeface="Calibri"/>
              </a:rPr>
              <a:t>møteplassar</a:t>
            </a:r>
            <a:r>
              <a:rPr lang="nb-NO" sz="2400" b="0">
                <a:latin typeface="Calibri"/>
                <a:ea typeface="Calibri"/>
                <a:cs typeface="Calibri"/>
              </a:rPr>
              <a:t>: trinnområde, fellesareal, kantine, bibliotek</a:t>
            </a:r>
          </a:p>
          <a:p>
            <a:r>
              <a:rPr lang="nb-NO" sz="2400" b="0">
                <a:latin typeface="Calibri"/>
                <a:ea typeface="Calibri"/>
                <a:cs typeface="Calibri"/>
              </a:rPr>
              <a:t>For 8.trinn: klasseromma er </a:t>
            </a:r>
            <a:r>
              <a:rPr lang="nb-NO" sz="2400" b="0" err="1">
                <a:latin typeface="Calibri"/>
                <a:ea typeface="Calibri"/>
                <a:cs typeface="Calibri"/>
              </a:rPr>
              <a:t>berre</a:t>
            </a:r>
            <a:r>
              <a:rPr lang="nb-NO" sz="2400" b="0">
                <a:latin typeface="Calibri"/>
                <a:ea typeface="Calibri"/>
                <a:cs typeface="Calibri"/>
              </a:rPr>
              <a:t> for </a:t>
            </a:r>
            <a:r>
              <a:rPr lang="nb-NO" sz="2400" b="0" err="1">
                <a:latin typeface="Calibri"/>
                <a:ea typeface="Calibri"/>
                <a:cs typeface="Calibri"/>
              </a:rPr>
              <a:t>elevane</a:t>
            </a:r>
            <a:r>
              <a:rPr lang="nb-NO" sz="2400" b="0">
                <a:latin typeface="Calibri"/>
                <a:ea typeface="Calibri"/>
                <a:cs typeface="Calibri"/>
              </a:rPr>
              <a:t> i den klassen</a:t>
            </a:r>
          </a:p>
        </p:txBody>
      </p:sp>
    </p:spTree>
    <p:extLst>
      <p:ext uri="{BB962C8B-B14F-4D97-AF65-F5344CB8AC3E}">
        <p14:creationId xmlns:p14="http://schemas.microsoft.com/office/powerpoint/2010/main" val="732006403"/>
      </p:ext>
    </p:extLst>
  </p:cSld>
  <p:clrMapOvr>
    <a:masterClrMapping/>
  </p:clrMapOvr>
</p:sld>
</file>

<file path=ppt/theme/theme1.xml><?xml version="1.0" encoding="utf-8"?>
<a:theme xmlns:a="http://schemas.openxmlformats.org/drawingml/2006/main" name="BK_-_Malar_-_Power-point-mal_Calibri">
  <a:themeElements>
    <a:clrScheme name="Kontorfarger - mørke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Standard utforming">
      <a:majorFont>
        <a:latin typeface="Neo Sans"/>
        <a:ea typeface=""/>
        <a:cs typeface=""/>
      </a:majorFont>
      <a:minorFont>
        <a:latin typeface="Ne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2C39E4F5C64E84C86807D8283E47759" ma:contentTypeVersion="24" ma:contentTypeDescription="Opprett et nytt dokument." ma:contentTypeScope="" ma:versionID="3e5cfa0c7de2eca48568b3d137fd46ec">
  <xsd:schema xmlns:xsd="http://www.w3.org/2001/XMLSchema" xmlns:xs="http://www.w3.org/2001/XMLSchema" xmlns:p="http://schemas.microsoft.com/office/2006/metadata/properties" xmlns:ns2="bb3402ac-8bda-42b3-a53c-945ada4b8140" targetNamespace="http://schemas.microsoft.com/office/2006/metadata/properties" ma:root="true" ma:fieldsID="41fb423402cfefb0670ded22ee6d5247" ns2:_="">
    <xsd:import namespace="bb3402ac-8bda-42b3-a53c-945ada4b8140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3402ac-8bda-42b3-a53c-945ada4b8140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bb3402ac-8bda-42b3-a53c-945ada4b8140">
      <UserInfo>
        <DisplayName/>
        <AccountId xsi:nil="true"/>
        <AccountType/>
      </UserInfo>
    </Owner>
    <Math_Settings xmlns="bb3402ac-8bda-42b3-a53c-945ada4b8140" xsi:nil="true"/>
    <DefaultSectionNames xmlns="bb3402ac-8bda-42b3-a53c-945ada4b8140" xsi:nil="true"/>
    <TeamsChannelId xmlns="bb3402ac-8bda-42b3-a53c-945ada4b8140" xsi:nil="true"/>
    <IsNotebookLocked xmlns="bb3402ac-8bda-42b3-a53c-945ada4b8140" xsi:nil="true"/>
    <NotebookType xmlns="bb3402ac-8bda-42b3-a53c-945ada4b8140" xsi:nil="true"/>
    <FolderType xmlns="bb3402ac-8bda-42b3-a53c-945ada4b8140" xsi:nil="true"/>
    <AppVersion xmlns="bb3402ac-8bda-42b3-a53c-945ada4b8140" xsi:nil="true"/>
    <CultureName xmlns="bb3402ac-8bda-42b3-a53c-945ada4b8140" xsi:nil="true"/>
    <Distribution_Groups xmlns="bb3402ac-8bda-42b3-a53c-945ada4b8140" xsi:nil="true"/>
    <Templates xmlns="bb3402ac-8bda-42b3-a53c-945ada4b8140" xsi:nil="true"/>
    <Members xmlns="bb3402ac-8bda-42b3-a53c-945ada4b8140">
      <UserInfo>
        <DisplayName/>
        <AccountId xsi:nil="true"/>
        <AccountType/>
      </UserInfo>
    </Members>
    <Self_Registration_Enabled xmlns="bb3402ac-8bda-42b3-a53c-945ada4b8140" xsi:nil="true"/>
    <Is_Collaboration_Space_Locked xmlns="bb3402ac-8bda-42b3-a53c-945ada4b8140" xsi:nil="true"/>
    <Leaders xmlns="bb3402ac-8bda-42b3-a53c-945ada4b8140">
      <UserInfo>
        <DisplayName/>
        <AccountId xsi:nil="true"/>
        <AccountType/>
      </UserInfo>
    </Leaders>
    <Member_Groups xmlns="bb3402ac-8bda-42b3-a53c-945ada4b8140">
      <UserInfo>
        <DisplayName/>
        <AccountId xsi:nil="true"/>
        <AccountType/>
      </UserInfo>
    </Member_Groups>
    <Has_Leaders_Only_SectionGroup xmlns="bb3402ac-8bda-42b3-a53c-945ada4b8140" xsi:nil="true"/>
    <Invited_Members xmlns="bb3402ac-8bda-42b3-a53c-945ada4b8140" xsi:nil="true"/>
    <LMS_Mappings xmlns="bb3402ac-8bda-42b3-a53c-945ada4b8140" xsi:nil="true"/>
    <Invited_Leaders xmlns="bb3402ac-8bda-42b3-a53c-945ada4b8140" xsi:nil="true"/>
  </documentManagement>
</p:properties>
</file>

<file path=customXml/itemProps1.xml><?xml version="1.0" encoding="utf-8"?>
<ds:datastoreItem xmlns:ds="http://schemas.openxmlformats.org/officeDocument/2006/customXml" ds:itemID="{A43D9139-DE30-4B98-AB12-D0E4F1BD1559}">
  <ds:schemaRefs>
    <ds:schemaRef ds:uri="bb3402ac-8bda-42b3-a53c-945ada4b814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27E110E-2D19-4BA6-B205-F567487C5F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41A306-E27B-4469-A8B8-6964135B0923}">
  <ds:schemaRefs>
    <ds:schemaRef ds:uri="bb3402ac-8bda-42b3-a53c-945ada4b814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BK_-_Mal_-_Powerpoint_mal_utan_smilefjes</Template>
  <TotalTime>0</TotalTime>
  <Words>1624</Words>
  <Application>Microsoft Office PowerPoint</Application>
  <PresentationFormat>Skjermfremvisning (4:3)</PresentationFormat>
  <Paragraphs>185</Paragraphs>
  <Slides>32</Slides>
  <Notes>15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32</vt:i4>
      </vt:variant>
    </vt:vector>
  </HeadingPairs>
  <TitlesOfParts>
    <vt:vector size="39" baseType="lpstr">
      <vt:lpstr>Arial</vt:lpstr>
      <vt:lpstr>Baskerville Old Face</vt:lpstr>
      <vt:lpstr>Book Antiqua</vt:lpstr>
      <vt:lpstr>Brush Script MT</vt:lpstr>
      <vt:lpstr>Calibri</vt:lpstr>
      <vt:lpstr>Neo Sans</vt:lpstr>
      <vt:lpstr>BK_-_Malar_-_Power-point-mal_Calibri</vt:lpstr>
      <vt:lpstr>Informasjonsmøte nytt 8.trinn hausten-25</vt:lpstr>
      <vt:lpstr>PowerPoint-presentasjon</vt:lpstr>
      <vt:lpstr>PowerPoint-presentasjon</vt:lpstr>
      <vt:lpstr>PowerPoint-presentasjon</vt:lpstr>
      <vt:lpstr>Tema i kveld</vt:lpstr>
      <vt:lpstr>Generell info Bremnes Ungdomsskule (BUS)</vt:lpstr>
      <vt:lpstr>Samansetjing klassar</vt:lpstr>
      <vt:lpstr>PowerPoint-presentasjon</vt:lpstr>
      <vt:lpstr>Korleis få til ein god overgong?</vt:lpstr>
      <vt:lpstr>Forventningar</vt:lpstr>
      <vt:lpstr>Våre forventningar til eleven</vt:lpstr>
      <vt:lpstr>Våre forventningar til heimen</vt:lpstr>
      <vt:lpstr>Foreldresamarbeid</vt:lpstr>
      <vt:lpstr>Kva kan de vente av oss?</vt:lpstr>
      <vt:lpstr>Alle skal inkluderast</vt:lpstr>
      <vt:lpstr>Viktig informasjon til skulestart</vt:lpstr>
      <vt:lpstr>Vigilo</vt:lpstr>
      <vt:lpstr>Mobilbruk</vt:lpstr>
      <vt:lpstr>Tilvalsfag</vt:lpstr>
      <vt:lpstr>  Framandspråk/fordjuping/arbeidslivsfag</vt:lpstr>
      <vt:lpstr>Viktig å tenkja over før prioritering</vt:lpstr>
      <vt:lpstr>Yrkesfaglege utdanningsprogram</vt:lpstr>
      <vt:lpstr>Studieførebuande utdanningsprogram</vt:lpstr>
      <vt:lpstr>Arbeidslivsfag</vt:lpstr>
      <vt:lpstr>Kva skal elevane læra?</vt:lpstr>
      <vt:lpstr>Kva skal elevane læra?</vt:lpstr>
      <vt:lpstr>Kva gjer me for å trene på arbeidslivet?</vt:lpstr>
      <vt:lpstr>Kven bør ha arbeidslivsfag?</vt:lpstr>
      <vt:lpstr>PowerPoint-presentasjon</vt:lpstr>
      <vt:lpstr>Valfag ved BUS</vt:lpstr>
      <vt:lpstr>Praktisk informasjon til val</vt:lpstr>
      <vt:lpstr>PowerPoint-presentasjon</vt:lpstr>
    </vt:vector>
  </TitlesOfParts>
  <Company>Bømlo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Attraktive Bømlo</dc:title>
  <dc:creator>Sætre, Kristine</dc:creator>
  <cp:lastModifiedBy>Stautland, Beate Karin Lie</cp:lastModifiedBy>
  <cp:revision>2</cp:revision>
  <cp:lastPrinted>2025-05-06T12:47:19Z</cp:lastPrinted>
  <dcterms:created xsi:type="dcterms:W3CDTF">2018-11-01T09:00:45Z</dcterms:created>
  <dcterms:modified xsi:type="dcterms:W3CDTF">2025-05-07T06:28:40Z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0x01010012C39E4F5C64E84C86807D8283E47759</vt:lpwstr>
  </property>
</Properties>
</file>