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320" r:id="rId5"/>
    <p:sldId id="357" r:id="rId6"/>
    <p:sldId id="363" r:id="rId7"/>
    <p:sldId id="359" r:id="rId8"/>
    <p:sldId id="338" r:id="rId9"/>
    <p:sldId id="322" r:id="rId10"/>
    <p:sldId id="323" r:id="rId11"/>
    <p:sldId id="349" r:id="rId12"/>
    <p:sldId id="339" r:id="rId13"/>
    <p:sldId id="354" r:id="rId14"/>
    <p:sldId id="366" r:id="rId15"/>
    <p:sldId id="373" r:id="rId16"/>
    <p:sldId id="368" r:id="rId17"/>
    <p:sldId id="353" r:id="rId18"/>
    <p:sldId id="370" r:id="rId19"/>
    <p:sldId id="350" r:id="rId20"/>
    <p:sldId id="342" r:id="rId21"/>
    <p:sldId id="343" r:id="rId22"/>
    <p:sldId id="356" r:id="rId23"/>
    <p:sldId id="361" r:id="rId24"/>
    <p:sldId id="346" r:id="rId25"/>
    <p:sldId id="371" r:id="rId26"/>
    <p:sldId id="328" r:id="rId27"/>
    <p:sldId id="330" r:id="rId28"/>
    <p:sldId id="329" r:id="rId29"/>
    <p:sldId id="360" r:id="rId30"/>
    <p:sldId id="341" r:id="rId31"/>
    <p:sldId id="347" r:id="rId32"/>
    <p:sldId id="374" r:id="rId33"/>
    <p:sldId id="256" r:id="rId34"/>
    <p:sldId id="362" r:id="rId35"/>
  </p:sldIdLst>
  <p:sldSz cx="9144000" cy="6858000" type="screen4x3"/>
  <p:notesSz cx="6797675" cy="9926638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990000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951090-A990-31D0-8FB6-C7F3A5E942FC}" v="138" dt="2026-05-05T12:01:33.065"/>
    <p1510:client id="{296E90C3-438B-18B3-C058-8ED317D8EA6C}" v="58" dt="2026-05-05T10:40:27.196"/>
    <p1510:client id="{55F71F1E-9E79-09DD-AC81-8BCBE6664397}" v="10" dt="2026-05-05T13:07:46.774"/>
    <p1510:client id="{63EF248D-35E9-A49B-09FA-9A0EA99E056D}" v="174" dt="2026-05-05T13:04:56.519"/>
    <p1510:client id="{EDF187E4-8983-B721-E608-87B990BAF240}" v="2" dt="2026-05-05T11:47:25.7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247" cy="49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30" tIns="45865" rIns="91730" bIns="4586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826" y="0"/>
            <a:ext cx="2946246" cy="49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30" tIns="45865" rIns="91730" bIns="4586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309"/>
            <a:ext cx="2946247" cy="49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30" tIns="45865" rIns="91730" bIns="45865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826" y="9428309"/>
            <a:ext cx="2946246" cy="49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30" tIns="45865" rIns="91730" bIns="4586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63698B8-00DD-4376-AD74-275E078F6038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286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247" cy="49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30" tIns="45865" rIns="91730" bIns="4586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826" y="0"/>
            <a:ext cx="2946246" cy="49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30" tIns="45865" rIns="91730" bIns="4586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288" y="4714953"/>
            <a:ext cx="5439101" cy="446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30" tIns="45865" rIns="91730" bIns="458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309"/>
            <a:ext cx="2946247" cy="49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30" tIns="45865" rIns="91730" bIns="45865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826" y="9428309"/>
            <a:ext cx="2946246" cy="49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30" tIns="45865" rIns="91730" bIns="4586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1012AA6-EAF1-45F5-B240-99B23B22519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06170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12AA6-EAF1-45F5-B240-99B23B225199}" type="slidenum">
              <a:rPr lang="nb-NO" smtClean="0"/>
              <a:pPr>
                <a:defRPr/>
              </a:pPr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0111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12AA6-EAF1-45F5-B240-99B23B225199}" type="slidenum">
              <a:rPr lang="nb-NO" smtClean="0"/>
              <a:pPr>
                <a:defRPr/>
              </a:pPr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1574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12AA6-EAF1-45F5-B240-99B23B225199}" type="slidenum">
              <a:rPr lang="nb-NO" smtClean="0"/>
              <a:pPr>
                <a:defRPr/>
              </a:pPr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52334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12AA6-EAF1-45F5-B240-99B23B225199}" type="slidenum">
              <a:rPr lang="nb-NO" smtClean="0"/>
              <a:pPr>
                <a:defRPr/>
              </a:pPr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7530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12AA6-EAF1-45F5-B240-99B23B225199}" type="slidenum">
              <a:rPr lang="nb-NO" smtClean="0"/>
              <a:pPr>
                <a:defRPr/>
              </a:pPr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7446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12AA6-EAF1-45F5-B240-99B23B225199}" type="slidenum">
              <a:rPr lang="nb-NO" smtClean="0"/>
              <a:pPr>
                <a:defRPr/>
              </a:pPr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509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12AA6-EAF1-45F5-B240-99B23B225199}" type="slidenum">
              <a:rPr lang="nb-NO" smtClean="0"/>
              <a:pPr>
                <a:defRPr/>
              </a:pPr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2971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12AA6-EAF1-45F5-B240-99B23B225199}" type="slidenum">
              <a:rPr lang="nb-NO" smtClean="0"/>
              <a:pPr>
                <a:defRPr/>
              </a:pPr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8624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DB8F38-6C03-44A1-9833-A01025775512}" type="slidenum">
              <a:rPr lang="nb-NO"/>
              <a:pPr/>
              <a:t>6</a:t>
            </a:fld>
            <a:endParaRPr lang="nb-NO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001732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12AA6-EAF1-45F5-B240-99B23B225199}" type="slidenum">
              <a:rPr lang="nb-NO" smtClean="0"/>
              <a:pPr>
                <a:defRPr/>
              </a:pPr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9545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12AA6-EAF1-45F5-B240-99B23B225199}" type="slidenum">
              <a:rPr lang="nb-NO" smtClean="0"/>
              <a:pPr>
                <a:defRPr/>
              </a:pPr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4889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012AA6-EAF1-45F5-B240-99B23B225199}" type="slidenum">
              <a:rPr lang="nb-NO" smtClean="0"/>
              <a:pPr>
                <a:defRPr/>
              </a:pPr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6833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12AA6-EAF1-45F5-B240-99B23B225199}" type="slidenum">
              <a:rPr lang="nb-NO" smtClean="0"/>
              <a:pPr>
                <a:defRPr/>
              </a:pPr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3392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12AA6-EAF1-45F5-B240-99B23B225199}" type="slidenum">
              <a:rPr lang="nb-NO" smtClean="0"/>
              <a:pPr>
                <a:defRPr/>
              </a:pPr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4198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012AA6-EAF1-45F5-B240-99B23B225199}" type="slidenum">
              <a:rPr lang="nb-NO" smtClean="0"/>
              <a:pPr>
                <a:defRPr/>
              </a:pPr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9810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7" descr="Driftige folk i vakker natu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453188"/>
            <a:ext cx="2495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/>
              <a:t>Klikk for å redigere undertittelstil i malen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463547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394246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7" descr="Driftige folk i vakker natu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453188"/>
            <a:ext cx="2495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620713"/>
            <a:ext cx="2057400" cy="5184775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620713"/>
            <a:ext cx="6019800" cy="518477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130577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7" descr="Driftige folk i vakker natu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453188"/>
            <a:ext cx="2495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739865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7" descr="Driftige folk i vakker natu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453188"/>
            <a:ext cx="2495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478787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7" descr="Driftige folk i vakker natu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453188"/>
            <a:ext cx="2495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3671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3671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968126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7" descr="Driftige folk i vakker natu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453188"/>
            <a:ext cx="2495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833516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7" descr="Driftige folk i vakker natu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453188"/>
            <a:ext cx="2495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79847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641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856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/>
              <a:t>Klikk ikonet for å legge til et bilde</a:t>
            </a:r>
            <a:endParaRPr lang="nn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471814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ChangeArrowheads="1"/>
          </p:cNvSpPr>
          <p:nvPr/>
        </p:nvSpPr>
        <p:spPr bwMode="auto">
          <a:xfrm>
            <a:off x="0" y="1484313"/>
            <a:ext cx="9144000" cy="4465637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n-NO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207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tittelstil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133600"/>
            <a:ext cx="8229600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029" name="Picture 7" descr="BK_nytt_namnetrekk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60350"/>
            <a:ext cx="2024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11"/>
          <p:cNvSpPr txBox="1">
            <a:spLocks noChangeArrowheads="1"/>
          </p:cNvSpPr>
          <p:nvPr/>
        </p:nvSpPr>
        <p:spPr bwMode="auto">
          <a:xfrm>
            <a:off x="250825" y="188913"/>
            <a:ext cx="108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66AD7107-BC5E-4031-AA75-49E73519DF0A}" type="slidenum">
              <a:rPr lang="nb-NO" sz="2400" b="1" smtClean="0">
                <a:solidFill>
                  <a:srgbClr val="B2B2B2"/>
                </a:solidFill>
                <a:latin typeface="Calibri" pitchFamily="34" charset="0"/>
              </a:rPr>
              <a:pPr eaLnBrk="1" hangingPunct="1">
                <a:spcBef>
                  <a:spcPct val="50000"/>
                </a:spcBef>
              </a:pPr>
              <a:t>‹#›</a:t>
            </a:fld>
            <a:endParaRPr lang="nb-NO" sz="2400" b="1">
              <a:solidFill>
                <a:srgbClr val="B2B2B2"/>
              </a:solidFill>
              <a:latin typeface="Calibri" pitchFamily="34" charset="0"/>
            </a:endParaRPr>
          </a:p>
        </p:txBody>
      </p:sp>
      <p:pic>
        <p:nvPicPr>
          <p:cNvPr id="1031" name="Picture 13" descr="powerpoint-striper grå cop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55"/>
          <a:stretch>
            <a:fillRect/>
          </a:stretch>
        </p:blipFill>
        <p:spPr bwMode="auto">
          <a:xfrm>
            <a:off x="4643438" y="6534150"/>
            <a:ext cx="45005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Bilde 7" descr="Driftige folk i vakker natur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453188"/>
            <a:ext cx="2495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11" r:id="rId7"/>
    <p:sldLayoutId id="2147483812" r:id="rId8"/>
    <p:sldLayoutId id="2147483813" r:id="rId9"/>
    <p:sldLayoutId id="2147483814" r:id="rId10"/>
    <p:sldLayoutId id="214748382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Neo Sans" pitchFamily="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Neo Sans" pitchFamily="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Neo Sans" pitchFamily="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Neo Sans" pitchFamily="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sway.cloud.microsoft/ztImTiGp0BknvGhz?ref=Link" TargetMode="External"/><Relationship Id="rId2" Type="http://schemas.openxmlformats.org/officeDocument/2006/relationships/hyperlink" Target="https://sway.cloud.microsoft/1yU9qzf461vpteRt?ref=Link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mlo.kommune.no/tenester/barnehage-og-skule/skule/skulane-i-bomlo/bremnes-ungdomsskul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Informasjonsmøte nytt 8.trinn hausten-26</a:t>
            </a:r>
            <a:endParaRPr lang="nn-NO" sz="3600">
              <a:solidFill>
                <a:srgbClr val="002060"/>
              </a:solidFill>
            </a:endParaRP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84784"/>
            <a:ext cx="4183677" cy="4175872"/>
          </a:xfrm>
        </p:spPr>
      </p:pic>
    </p:spTree>
    <p:extLst>
      <p:ext uri="{BB962C8B-B14F-4D97-AF65-F5344CB8AC3E}">
        <p14:creationId xmlns:p14="http://schemas.microsoft.com/office/powerpoint/2010/main" val="1571559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nb-NO" err="1"/>
              <a:t>Forventningar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470992"/>
            <a:ext cx="4115904" cy="4334496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nb-NO" sz="2400" b="0">
                <a:latin typeface="Calibri"/>
                <a:ea typeface="Calibri"/>
                <a:cs typeface="Calibri"/>
              </a:rPr>
              <a:t>Kva </a:t>
            </a:r>
            <a:r>
              <a:rPr lang="nb-NO" sz="2400" b="0" err="1">
                <a:latin typeface="Calibri"/>
                <a:ea typeface="Calibri"/>
                <a:cs typeface="Calibri"/>
              </a:rPr>
              <a:t>forventningar</a:t>
            </a:r>
            <a:r>
              <a:rPr lang="nb-NO" sz="2400" b="0">
                <a:latin typeface="Calibri"/>
                <a:ea typeface="Calibri"/>
                <a:cs typeface="Calibri"/>
              </a:rPr>
              <a:t> har BUS til </a:t>
            </a:r>
            <a:r>
              <a:rPr lang="nb-NO" sz="2400" b="0" err="1">
                <a:latin typeface="Calibri"/>
                <a:ea typeface="Calibri"/>
                <a:cs typeface="Calibri"/>
              </a:rPr>
              <a:t>elevane</a:t>
            </a:r>
            <a:r>
              <a:rPr lang="nb-NO" sz="2400" b="0">
                <a:latin typeface="Calibri"/>
                <a:ea typeface="Calibri"/>
                <a:cs typeface="Calibri"/>
              </a:rPr>
              <a:t>?</a:t>
            </a:r>
          </a:p>
          <a:p>
            <a:pPr>
              <a:lnSpc>
                <a:spcPct val="90000"/>
              </a:lnSpc>
            </a:pPr>
            <a:r>
              <a:rPr lang="nb-NO" sz="2400" b="0">
                <a:latin typeface="Calibri"/>
                <a:ea typeface="Calibri"/>
                <a:cs typeface="Calibri"/>
              </a:rPr>
              <a:t>Kva  </a:t>
            </a:r>
            <a:r>
              <a:rPr lang="nb-NO" sz="2400" b="0" err="1">
                <a:latin typeface="Calibri"/>
                <a:ea typeface="Calibri"/>
                <a:cs typeface="Calibri"/>
              </a:rPr>
              <a:t>forventningar</a:t>
            </a:r>
            <a:r>
              <a:rPr lang="nb-NO" sz="2400" b="0">
                <a:latin typeface="Calibri"/>
                <a:ea typeface="Calibri"/>
                <a:cs typeface="Calibri"/>
              </a:rPr>
              <a:t> har BUS til </a:t>
            </a:r>
            <a:r>
              <a:rPr lang="nb-NO" sz="2400" b="0" err="1">
                <a:latin typeface="Calibri"/>
                <a:ea typeface="Calibri"/>
                <a:cs typeface="Calibri"/>
              </a:rPr>
              <a:t>føresette</a:t>
            </a:r>
            <a:r>
              <a:rPr lang="nb-NO" sz="2400" b="0">
                <a:latin typeface="Calibri"/>
                <a:ea typeface="Calibri"/>
                <a:cs typeface="Calibri"/>
              </a:rPr>
              <a:t>?</a:t>
            </a:r>
          </a:p>
          <a:p>
            <a:pPr marL="0" indent="0">
              <a:lnSpc>
                <a:spcPct val="90000"/>
              </a:lnSpc>
              <a:buNone/>
            </a:pPr>
            <a:endParaRPr lang="nb-NO" sz="2400" b="0"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nb-NO" sz="2400" b="0">
                <a:latin typeface="Calibri"/>
                <a:ea typeface="Calibri"/>
                <a:cs typeface="Calibri"/>
              </a:rPr>
              <a:t>Kva </a:t>
            </a:r>
            <a:r>
              <a:rPr lang="nb-NO" sz="2400" b="0" err="1">
                <a:latin typeface="Calibri"/>
                <a:ea typeface="Calibri"/>
                <a:cs typeface="Calibri"/>
              </a:rPr>
              <a:t>forventningar</a:t>
            </a:r>
            <a:r>
              <a:rPr lang="nb-NO" sz="2400" b="0">
                <a:latin typeface="Calibri"/>
                <a:ea typeface="Calibri"/>
                <a:cs typeface="Calibri"/>
              </a:rPr>
              <a:t> har din ungdom til BUS?</a:t>
            </a:r>
          </a:p>
          <a:p>
            <a:pPr>
              <a:lnSpc>
                <a:spcPct val="90000"/>
              </a:lnSpc>
            </a:pPr>
            <a:r>
              <a:rPr lang="nb-NO" sz="2400" b="0">
                <a:latin typeface="Calibri"/>
                <a:ea typeface="Calibri"/>
                <a:cs typeface="Calibri"/>
              </a:rPr>
              <a:t>Kva </a:t>
            </a:r>
            <a:r>
              <a:rPr lang="nb-NO" sz="2400" b="0" err="1">
                <a:latin typeface="Calibri"/>
                <a:ea typeface="Calibri"/>
                <a:cs typeface="Calibri"/>
              </a:rPr>
              <a:t>forventningar</a:t>
            </a:r>
            <a:r>
              <a:rPr lang="nb-NO" sz="2400" b="0">
                <a:latin typeface="Calibri"/>
                <a:ea typeface="Calibri"/>
                <a:cs typeface="Calibri"/>
              </a:rPr>
              <a:t> har de som føresette?</a:t>
            </a:r>
          </a:p>
          <a:p>
            <a:pPr>
              <a:lnSpc>
                <a:spcPct val="90000"/>
              </a:lnSpc>
            </a:pPr>
            <a:endParaRPr lang="nb-NO" sz="2400" b="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nb-NO" sz="2400" b="0">
                <a:latin typeface="Calibri"/>
                <a:ea typeface="Calibri"/>
                <a:cs typeface="Calibri"/>
              </a:rPr>
              <a:t>Me jobbar i lag for trivsel og </a:t>
            </a:r>
            <a:r>
              <a:rPr lang="nb-NO" sz="2400" b="0" err="1">
                <a:latin typeface="Calibri"/>
                <a:ea typeface="Calibri"/>
                <a:cs typeface="Calibri"/>
              </a:rPr>
              <a:t>meistring</a:t>
            </a:r>
            <a:endParaRPr lang="nn-NO" sz="2400" b="0">
              <a:latin typeface="Calibri"/>
              <a:ea typeface="Calibri"/>
              <a:cs typeface="Calibri"/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303" y="1717964"/>
            <a:ext cx="3681089" cy="36718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3780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20FBE48-3239-A5BC-6F75-6CE15E59C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Våre </a:t>
            </a:r>
            <a:r>
              <a:rPr lang="nb-NO" err="1"/>
              <a:t>forventningar</a:t>
            </a:r>
            <a:r>
              <a:rPr lang="nb-NO"/>
              <a:t> til eleven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11EB598-534F-F19C-AD52-D1838EC620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sz="1800" b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ORDENSREGLAR</a:t>
            </a:r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D21520F-AEF0-437F-9C02-8065778F4D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b="0"/>
              <a:t>Møta førebudd og presis til </a:t>
            </a:r>
            <a:r>
              <a:rPr lang="nb-NO" b="0" err="1"/>
              <a:t>timane</a:t>
            </a:r>
            <a:endParaRPr lang="nb-NO" b="0"/>
          </a:p>
          <a:p>
            <a:r>
              <a:rPr lang="nb-NO" b="0"/>
              <a:t>Visa gode </a:t>
            </a:r>
            <a:r>
              <a:rPr lang="nb-NO" b="0" err="1"/>
              <a:t>arbeidsvanar</a:t>
            </a:r>
            <a:r>
              <a:rPr lang="nb-NO" b="0"/>
              <a:t> og god arbeidsinnsats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994FAD0-D2C1-920C-143B-05BCBE185F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n-NO" sz="1800" b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ÅTFERDSREGLAR</a:t>
            </a:r>
            <a:endParaRPr lang="nb-NO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A776DA9-706E-BE48-7537-B2EB3D06850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nn-NO" b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Visa omsyn og respekt for andre på skulen og på skulevegen</a:t>
            </a:r>
            <a:endParaRPr lang="nb-NO" b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n-NO" b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Visa respekt for undervisninga</a:t>
            </a:r>
            <a:endParaRPr lang="nb-NO" b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n-NO" b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Visa vilje til å skapa trivsel og eit godt læringsmiljø</a:t>
            </a:r>
            <a:endParaRPr lang="nb-NO" b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n-NO" b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Skulen skal vera rusfri</a:t>
            </a:r>
            <a:endParaRPr lang="nb-NO" b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7960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9EAFC-414F-7634-BCBE-285D48F33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DDAB1-0035-00CC-7C2E-932399A7A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92470"/>
            <a:ext cx="8229600" cy="3671888"/>
          </a:xfrm>
        </p:spPr>
        <p:txBody>
          <a:bodyPr/>
          <a:lstStyle/>
          <a:p>
            <a:pPr marL="400050" lvl="1" indent="0">
              <a:buNone/>
            </a:pPr>
            <a:endParaRPr lang="en-US">
              <a:latin typeface="Book Antiqua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b="0">
                <a:latin typeface="Book Antiqua"/>
                <a:ea typeface="Calibri"/>
                <a:cs typeface="Calibri"/>
              </a:rPr>
              <a:t>"Skule er </a:t>
            </a:r>
            <a:r>
              <a:rPr lang="en-US" b="0" err="1">
                <a:latin typeface="Book Antiqua"/>
                <a:ea typeface="Calibri"/>
                <a:cs typeface="Calibri"/>
              </a:rPr>
              <a:t>kjedeleg</a:t>
            </a:r>
            <a:r>
              <a:rPr lang="en-US" b="0">
                <a:latin typeface="Book Antiqua"/>
                <a:ea typeface="Calibri"/>
                <a:cs typeface="Calibri"/>
              </a:rPr>
              <a:t>...."</a:t>
            </a:r>
            <a:endParaRPr lang="en-US" b="0">
              <a:ea typeface="Calibri"/>
              <a:cs typeface="Calibri"/>
            </a:endParaRPr>
          </a:p>
          <a:p>
            <a:pPr marL="0" indent="0">
              <a:buNone/>
            </a:pPr>
            <a:endParaRPr lang="en-US" b="0">
              <a:latin typeface="Book Antiqua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b="0">
                <a:latin typeface="Book Antiqua"/>
                <a:ea typeface="Calibri"/>
                <a:cs typeface="Calibri"/>
              </a:rPr>
              <a:t>"Eg er </a:t>
            </a:r>
            <a:r>
              <a:rPr lang="en-US" b="0" err="1">
                <a:latin typeface="Book Antiqua"/>
                <a:ea typeface="Calibri"/>
                <a:cs typeface="Calibri"/>
              </a:rPr>
              <a:t>ikkje</a:t>
            </a:r>
            <a:r>
              <a:rPr lang="en-US" b="0">
                <a:latin typeface="Book Antiqua"/>
                <a:ea typeface="Calibri"/>
                <a:cs typeface="Calibri"/>
              </a:rPr>
              <a:t> </a:t>
            </a:r>
            <a:r>
              <a:rPr lang="en-US" b="0" err="1">
                <a:latin typeface="Book Antiqua"/>
                <a:ea typeface="Calibri"/>
                <a:cs typeface="Calibri"/>
              </a:rPr>
              <a:t>motivert</a:t>
            </a:r>
            <a:r>
              <a:rPr lang="en-US" b="0">
                <a:latin typeface="Book Antiqua"/>
                <a:ea typeface="Calibri"/>
                <a:cs typeface="Calibri"/>
              </a:rPr>
              <a:t> for...."</a:t>
            </a:r>
          </a:p>
        </p:txBody>
      </p:sp>
    </p:spTree>
    <p:extLst>
      <p:ext uri="{BB962C8B-B14F-4D97-AF65-F5344CB8AC3E}">
        <p14:creationId xmlns:p14="http://schemas.microsoft.com/office/powerpoint/2010/main" val="3013384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1317249-B9C2-B4E2-DE91-89A4EA8D1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Våre </a:t>
            </a:r>
            <a:r>
              <a:rPr lang="nb-NO" err="1"/>
              <a:t>forventningar</a:t>
            </a:r>
            <a:r>
              <a:rPr lang="nb-NO"/>
              <a:t> til heimen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56A6A00-D70C-4CA3-DA59-20D19ECC9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53896"/>
            <a:ext cx="8229600" cy="4351593"/>
          </a:xfrm>
        </p:spPr>
        <p:txBody>
          <a:bodyPr/>
          <a:lstStyle/>
          <a:p>
            <a:r>
              <a:rPr lang="nb-NO" b="0">
                <a:latin typeface="Calibri"/>
                <a:ea typeface="Calibri"/>
                <a:cs typeface="Calibri"/>
              </a:rPr>
              <a:t>Snakk positivt om </a:t>
            </a:r>
            <a:r>
              <a:rPr lang="nb-NO" b="0" err="1">
                <a:latin typeface="Calibri"/>
                <a:ea typeface="Calibri"/>
                <a:cs typeface="Calibri"/>
              </a:rPr>
              <a:t>skulen</a:t>
            </a:r>
            <a:r>
              <a:rPr lang="nb-NO" b="0">
                <a:latin typeface="Calibri"/>
                <a:ea typeface="Calibri"/>
                <a:cs typeface="Calibri"/>
              </a:rPr>
              <a:t> og om det å bli kjent med nye elevar og </a:t>
            </a:r>
            <a:r>
              <a:rPr lang="nb-NO" b="0" err="1">
                <a:latin typeface="Calibri"/>
                <a:ea typeface="Calibri"/>
                <a:cs typeface="Calibri"/>
              </a:rPr>
              <a:t>lærarar</a:t>
            </a:r>
            <a:r>
              <a:rPr lang="nb-NO" b="0">
                <a:latin typeface="Calibri"/>
                <a:ea typeface="Calibri"/>
                <a:cs typeface="Calibri"/>
              </a:rPr>
              <a:t>. Overgongen kan </a:t>
            </a:r>
            <a:r>
              <a:rPr lang="nb-NO" b="0" err="1">
                <a:latin typeface="Calibri"/>
                <a:ea typeface="Calibri"/>
                <a:cs typeface="Calibri"/>
              </a:rPr>
              <a:t>opplevast</a:t>
            </a:r>
            <a:r>
              <a:rPr lang="nb-NO" b="0">
                <a:latin typeface="Calibri"/>
                <a:ea typeface="Calibri"/>
                <a:cs typeface="Calibri"/>
              </a:rPr>
              <a:t> stor, men trygg ungdommen i at det kjem til å gå bra!</a:t>
            </a:r>
            <a:endParaRPr lang="nn-NO" b="0">
              <a:latin typeface="Calibri"/>
              <a:ea typeface="Calibri"/>
              <a:cs typeface="Calibri"/>
            </a:endParaRPr>
          </a:p>
          <a:p>
            <a:r>
              <a:rPr lang="nb-NO" b="0">
                <a:latin typeface="Calibri"/>
                <a:ea typeface="Calibri"/>
                <a:cs typeface="Calibri"/>
              </a:rPr>
              <a:t>Støtt oss i arbeidet  med våre </a:t>
            </a:r>
            <a:r>
              <a:rPr lang="nb-NO" b="0" err="1">
                <a:latin typeface="Calibri"/>
                <a:ea typeface="Calibri"/>
                <a:cs typeface="Calibri"/>
              </a:rPr>
              <a:t>forventningar</a:t>
            </a:r>
            <a:r>
              <a:rPr lang="nb-NO" b="0">
                <a:latin typeface="Calibri"/>
                <a:ea typeface="Calibri"/>
                <a:cs typeface="Calibri"/>
              </a:rPr>
              <a:t> til eleven</a:t>
            </a:r>
          </a:p>
          <a:p>
            <a:r>
              <a:rPr lang="nb-NO" sz="2800" b="0">
                <a:latin typeface="Calibri"/>
                <a:ea typeface="Calibri"/>
                <a:cs typeface="Calibri"/>
              </a:rPr>
              <a:t>Ta opp evt. eigen uro med oss. Del uro med </a:t>
            </a:r>
            <a:r>
              <a:rPr lang="nb-NO" sz="2800" b="0" err="1">
                <a:latin typeface="Calibri"/>
                <a:ea typeface="Calibri"/>
                <a:cs typeface="Calibri"/>
              </a:rPr>
              <a:t>vaksne</a:t>
            </a:r>
            <a:r>
              <a:rPr lang="nb-NO" sz="2800" b="0">
                <a:latin typeface="Calibri"/>
                <a:ea typeface="Calibri"/>
                <a:cs typeface="Calibri"/>
              </a:rPr>
              <a:t>, </a:t>
            </a:r>
            <a:r>
              <a:rPr lang="nb-NO" sz="2800" b="0" err="1">
                <a:latin typeface="Calibri"/>
                <a:ea typeface="Calibri"/>
                <a:cs typeface="Calibri"/>
              </a:rPr>
              <a:t>ikkje</a:t>
            </a:r>
            <a:r>
              <a:rPr lang="nb-NO" sz="2800" b="0">
                <a:latin typeface="Calibri"/>
                <a:ea typeface="Calibri"/>
                <a:cs typeface="Calibri"/>
              </a:rPr>
              <a:t> med </a:t>
            </a:r>
            <a:r>
              <a:rPr lang="nb-NO" b="0">
                <a:latin typeface="Calibri"/>
                <a:ea typeface="Calibri"/>
                <a:cs typeface="Calibri"/>
              </a:rPr>
              <a:t>ungdom</a:t>
            </a:r>
            <a:endParaRPr lang="nb-NO" sz="2800" b="0">
              <a:latin typeface="Calibri"/>
              <a:ea typeface="Calibri"/>
              <a:cs typeface="Calibri"/>
            </a:endParaRPr>
          </a:p>
          <a:p>
            <a:endParaRPr lang="nb-NO" b="0"/>
          </a:p>
        </p:txBody>
      </p:sp>
    </p:spTree>
    <p:extLst>
      <p:ext uri="{BB962C8B-B14F-4D97-AF65-F5344CB8AC3E}">
        <p14:creationId xmlns:p14="http://schemas.microsoft.com/office/powerpoint/2010/main" val="3742988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Foreldresamarbeid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534160"/>
            <a:ext cx="8229600" cy="4271328"/>
          </a:xfrm>
        </p:spPr>
        <p:txBody>
          <a:bodyPr/>
          <a:lstStyle/>
          <a:p>
            <a:r>
              <a:rPr lang="nb-NO" b="0" err="1">
                <a:latin typeface="Calibri"/>
                <a:ea typeface="Calibri"/>
                <a:cs typeface="Calibri"/>
              </a:rPr>
              <a:t>Frå</a:t>
            </a:r>
            <a:r>
              <a:rPr lang="nb-NO" b="0">
                <a:latin typeface="Calibri"/>
                <a:ea typeface="Calibri"/>
                <a:cs typeface="Calibri"/>
              </a:rPr>
              <a:t> å kjenne alle </a:t>
            </a:r>
            <a:r>
              <a:rPr lang="nb-NO" b="0" err="1">
                <a:latin typeface="Calibri"/>
                <a:ea typeface="Calibri"/>
                <a:cs typeface="Calibri"/>
              </a:rPr>
              <a:t>heimane</a:t>
            </a:r>
            <a:r>
              <a:rPr lang="nb-NO" b="0">
                <a:latin typeface="Calibri"/>
                <a:ea typeface="Calibri"/>
                <a:cs typeface="Calibri"/>
              </a:rPr>
              <a:t> i </a:t>
            </a:r>
            <a:r>
              <a:rPr lang="nb-NO" b="0" err="1">
                <a:latin typeface="Calibri"/>
                <a:ea typeface="Calibri"/>
                <a:cs typeface="Calibri"/>
              </a:rPr>
              <a:t>ein</a:t>
            </a:r>
            <a:r>
              <a:rPr lang="nb-NO" b="0">
                <a:latin typeface="Calibri"/>
                <a:ea typeface="Calibri"/>
                <a:cs typeface="Calibri"/>
              </a:rPr>
              <a:t> klasse vert de no blanda med </a:t>
            </a:r>
            <a:r>
              <a:rPr lang="nb-NO" b="0" err="1">
                <a:latin typeface="Calibri"/>
                <a:ea typeface="Calibri"/>
                <a:cs typeface="Calibri"/>
              </a:rPr>
              <a:t>føresette</a:t>
            </a:r>
            <a:r>
              <a:rPr lang="nb-NO" b="0">
                <a:latin typeface="Calibri"/>
                <a:ea typeface="Calibri"/>
                <a:cs typeface="Calibri"/>
              </a:rPr>
              <a:t> de </a:t>
            </a:r>
            <a:r>
              <a:rPr lang="nb-NO" b="0" err="1">
                <a:latin typeface="Calibri"/>
                <a:ea typeface="Calibri"/>
                <a:cs typeface="Calibri"/>
              </a:rPr>
              <a:t>ikkje</a:t>
            </a:r>
            <a:r>
              <a:rPr lang="nb-NO" b="0">
                <a:latin typeface="Calibri"/>
                <a:ea typeface="Calibri"/>
                <a:cs typeface="Calibri"/>
              </a:rPr>
              <a:t> kjenner til </a:t>
            </a:r>
            <a:r>
              <a:rPr lang="nb-NO" b="0" err="1">
                <a:latin typeface="Calibri"/>
                <a:ea typeface="Calibri"/>
                <a:cs typeface="Calibri"/>
              </a:rPr>
              <a:t>frå</a:t>
            </a:r>
            <a:r>
              <a:rPr lang="nb-NO" b="0">
                <a:latin typeface="Calibri"/>
                <a:ea typeface="Calibri"/>
                <a:cs typeface="Calibri"/>
              </a:rPr>
              <a:t> andre </a:t>
            </a:r>
            <a:r>
              <a:rPr lang="nb-NO" b="0" err="1">
                <a:latin typeface="Calibri"/>
                <a:ea typeface="Calibri"/>
                <a:cs typeface="Calibri"/>
              </a:rPr>
              <a:t>krinsar</a:t>
            </a:r>
            <a:r>
              <a:rPr lang="nb-NO" b="0">
                <a:latin typeface="Calibri"/>
                <a:ea typeface="Calibri"/>
                <a:cs typeface="Calibri"/>
              </a:rPr>
              <a:t> </a:t>
            </a:r>
          </a:p>
          <a:p>
            <a:r>
              <a:rPr lang="nb-NO" b="0">
                <a:latin typeface="Calibri"/>
                <a:ea typeface="Calibri"/>
                <a:cs typeface="Calibri"/>
              </a:rPr>
              <a:t>Foreldresamarbeid er </a:t>
            </a:r>
            <a:r>
              <a:rPr lang="nb-NO" b="0" err="1">
                <a:latin typeface="Calibri"/>
                <a:ea typeface="Calibri"/>
                <a:cs typeface="Calibri"/>
              </a:rPr>
              <a:t>ikkje</a:t>
            </a:r>
            <a:r>
              <a:rPr lang="nb-NO" b="0">
                <a:latin typeface="Calibri"/>
                <a:ea typeface="Calibri"/>
                <a:cs typeface="Calibri"/>
              </a:rPr>
              <a:t> mindre viktig på </a:t>
            </a:r>
            <a:r>
              <a:rPr lang="nb-NO" b="0" err="1">
                <a:latin typeface="Calibri"/>
                <a:ea typeface="Calibri"/>
                <a:cs typeface="Calibri"/>
              </a:rPr>
              <a:t>ungdomsskulen</a:t>
            </a:r>
            <a:endParaRPr lang="nb-NO" b="0">
              <a:latin typeface="Calibri"/>
              <a:ea typeface="Calibri"/>
              <a:cs typeface="Calibri"/>
            </a:endParaRPr>
          </a:p>
          <a:p>
            <a:r>
              <a:rPr lang="nb-NO" b="0">
                <a:latin typeface="Calibri"/>
                <a:ea typeface="Calibri"/>
                <a:cs typeface="Calibri"/>
              </a:rPr>
              <a:t>Prioriter foreldremøter og </a:t>
            </a:r>
            <a:r>
              <a:rPr lang="nb-NO" b="0" err="1">
                <a:latin typeface="Calibri"/>
                <a:ea typeface="Calibri"/>
                <a:cs typeface="Calibri"/>
              </a:rPr>
              <a:t>skulen</a:t>
            </a:r>
            <a:r>
              <a:rPr lang="nb-NO" b="0">
                <a:latin typeface="Calibri"/>
                <a:ea typeface="Calibri"/>
                <a:cs typeface="Calibri"/>
              </a:rPr>
              <a:t> sine arrangement</a:t>
            </a:r>
          </a:p>
          <a:p>
            <a:r>
              <a:rPr lang="nb-NO" b="0">
                <a:latin typeface="Calibri"/>
                <a:ea typeface="Calibri"/>
                <a:cs typeface="Calibri"/>
              </a:rPr>
              <a:t>Det vert klassevis treff raskt etter </a:t>
            </a:r>
            <a:r>
              <a:rPr lang="nb-NO" b="0" err="1">
                <a:latin typeface="Calibri"/>
                <a:ea typeface="Calibri"/>
                <a:cs typeface="Calibri"/>
              </a:rPr>
              <a:t>skulestart</a:t>
            </a:r>
            <a:r>
              <a:rPr lang="nb-NO" b="0">
                <a:latin typeface="Calibri"/>
                <a:ea typeface="Calibri"/>
                <a:cs typeface="Calibri"/>
              </a:rPr>
              <a:t>, </a:t>
            </a:r>
            <a:r>
              <a:rPr lang="nb-NO" b="0" err="1">
                <a:latin typeface="Calibri"/>
                <a:ea typeface="Calibri"/>
                <a:cs typeface="Calibri"/>
              </a:rPr>
              <a:t>me</a:t>
            </a:r>
            <a:r>
              <a:rPr lang="nb-NO" b="0">
                <a:latin typeface="Calibri"/>
                <a:ea typeface="Calibri"/>
                <a:cs typeface="Calibri"/>
              </a:rPr>
              <a:t> </a:t>
            </a:r>
            <a:r>
              <a:rPr lang="nb-NO" b="0" err="1">
                <a:latin typeface="Calibri"/>
                <a:ea typeface="Calibri"/>
                <a:cs typeface="Calibri"/>
              </a:rPr>
              <a:t>forventar</a:t>
            </a:r>
            <a:r>
              <a:rPr lang="nb-NO" b="0">
                <a:latin typeface="Calibri"/>
                <a:ea typeface="Calibri"/>
                <a:cs typeface="Calibri"/>
              </a:rPr>
              <a:t> at de stiller med elev</a:t>
            </a:r>
          </a:p>
          <a:p>
            <a:endParaRPr lang="nb-NO" b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9168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5CBFF7-F0EF-0B7F-4DA3-8C57851A5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Kva kan de vente av oss?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4016769-5DE8-6681-4B51-CFB0F77FD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72184"/>
            <a:ext cx="8229600" cy="4333304"/>
          </a:xfrm>
        </p:spPr>
        <p:txBody>
          <a:bodyPr/>
          <a:lstStyle/>
          <a:p>
            <a:r>
              <a:rPr lang="nb-NO" b="0"/>
              <a:t>Snakk til oss om </a:t>
            </a:r>
            <a:r>
              <a:rPr lang="nb-NO" b="0" err="1"/>
              <a:t>forventningar</a:t>
            </a:r>
            <a:r>
              <a:rPr lang="nb-NO" b="0"/>
              <a:t>, då kan </a:t>
            </a:r>
            <a:r>
              <a:rPr lang="nb-NO" b="0" err="1"/>
              <a:t>me</a:t>
            </a:r>
            <a:r>
              <a:rPr lang="nb-NO" b="0"/>
              <a:t> sei om det er </a:t>
            </a:r>
            <a:r>
              <a:rPr lang="nb-NO" b="0" err="1"/>
              <a:t>mogleg</a:t>
            </a:r>
            <a:r>
              <a:rPr lang="nb-NO" b="0"/>
              <a:t> eller </a:t>
            </a:r>
            <a:r>
              <a:rPr lang="nb-NO" b="0" err="1"/>
              <a:t>ikkje</a:t>
            </a:r>
            <a:endParaRPr lang="nb-NO" b="0"/>
          </a:p>
          <a:p>
            <a:r>
              <a:rPr lang="nb-NO" b="0"/>
              <a:t>Skule og heim kan ha ulikt syn på kva som er elevens beste. Dette skal </a:t>
            </a:r>
            <a:r>
              <a:rPr lang="nb-NO" b="0" err="1"/>
              <a:t>me</a:t>
            </a:r>
            <a:r>
              <a:rPr lang="nb-NO" b="0"/>
              <a:t> kunne </a:t>
            </a:r>
            <a:r>
              <a:rPr lang="nb-NO" b="0" err="1"/>
              <a:t>grunngje</a:t>
            </a:r>
            <a:r>
              <a:rPr lang="nb-NO" b="0"/>
              <a:t> på </a:t>
            </a:r>
            <a:r>
              <a:rPr lang="nb-NO" b="0" err="1"/>
              <a:t>ein</a:t>
            </a:r>
            <a:r>
              <a:rPr lang="nb-NO" b="0"/>
              <a:t> god måte</a:t>
            </a:r>
          </a:p>
          <a:p>
            <a:r>
              <a:rPr lang="nb-NO" b="0"/>
              <a:t>Me har eit langsiktig perspektiv: når </a:t>
            </a:r>
            <a:r>
              <a:rPr lang="nb-NO" b="0" err="1"/>
              <a:t>elevane</a:t>
            </a:r>
            <a:r>
              <a:rPr lang="nb-NO" b="0"/>
              <a:t> </a:t>
            </a:r>
            <a:r>
              <a:rPr lang="nb-NO" b="0" err="1"/>
              <a:t>forlet</a:t>
            </a:r>
            <a:r>
              <a:rPr lang="nb-NO" b="0"/>
              <a:t> oss etter 3 år skal </a:t>
            </a:r>
            <a:r>
              <a:rPr lang="nb-NO" b="0" err="1"/>
              <a:t>dei</a:t>
            </a:r>
            <a:r>
              <a:rPr lang="nb-NO" b="0"/>
              <a:t> </a:t>
            </a:r>
            <a:r>
              <a:rPr lang="nb-NO" b="0" err="1"/>
              <a:t>vera</a:t>
            </a:r>
            <a:r>
              <a:rPr lang="nb-NO" b="0"/>
              <a:t> </a:t>
            </a:r>
            <a:r>
              <a:rPr lang="nb-NO" b="0" err="1"/>
              <a:t>tilstrekkeleg</a:t>
            </a:r>
            <a:r>
              <a:rPr lang="nb-NO" b="0"/>
              <a:t> rusta til å gå </a:t>
            </a:r>
            <a:r>
              <a:rPr lang="nb-NO" b="0" err="1"/>
              <a:t>vidare</a:t>
            </a:r>
            <a:r>
              <a:rPr lang="nb-NO" b="0"/>
              <a:t>, både </a:t>
            </a:r>
            <a:r>
              <a:rPr lang="nb-NO" b="0" err="1"/>
              <a:t>fagleg</a:t>
            </a:r>
            <a:r>
              <a:rPr lang="nb-NO" b="0"/>
              <a:t> og sosialt</a:t>
            </a:r>
          </a:p>
          <a:p>
            <a:r>
              <a:rPr lang="nb-NO" b="0"/>
              <a:t>Me ser på alle </a:t>
            </a:r>
            <a:r>
              <a:rPr lang="nb-NO" b="0" err="1"/>
              <a:t>elevane</a:t>
            </a:r>
            <a:r>
              <a:rPr lang="nb-NO" b="0"/>
              <a:t> som våre elevar</a:t>
            </a:r>
          </a:p>
        </p:txBody>
      </p:sp>
    </p:spTree>
    <p:extLst>
      <p:ext uri="{BB962C8B-B14F-4D97-AF65-F5344CB8AC3E}">
        <p14:creationId xmlns:p14="http://schemas.microsoft.com/office/powerpoint/2010/main" val="2141018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Alle skal </a:t>
            </a:r>
            <a:r>
              <a:rPr lang="nb-NO" err="1"/>
              <a:t>inkluderast</a:t>
            </a:r>
            <a:endParaRPr lang="nn-NO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53197" y="1582738"/>
            <a:ext cx="2865077" cy="3816350"/>
          </a:xfrm>
          <a:prstGeom prst="rect">
            <a:avLst/>
          </a:prstGeom>
        </p:spPr>
      </p:pic>
      <p:pic>
        <p:nvPicPr>
          <p:cNvPr id="8" name="Plassholder for innhold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79660" y="1582738"/>
            <a:ext cx="2868044" cy="381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20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/>
              <a:t>Viktig informasjon til </a:t>
            </a:r>
            <a:r>
              <a:rPr lang="nb-NO" sz="3600" err="1"/>
              <a:t>skulestart</a:t>
            </a:r>
            <a:endParaRPr lang="nn-NO" sz="360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256584"/>
          </a:xfrm>
        </p:spPr>
        <p:txBody>
          <a:bodyPr/>
          <a:lstStyle/>
          <a:p>
            <a:r>
              <a:rPr lang="nb-NO" sz="2400" b="0" err="1"/>
              <a:t>Elevane</a:t>
            </a:r>
            <a:r>
              <a:rPr lang="nb-NO" sz="2400" b="0"/>
              <a:t> møter med sekk og niste, innesko og kodelås til eige elevskap</a:t>
            </a:r>
          </a:p>
          <a:p>
            <a:r>
              <a:rPr lang="nb-NO" sz="2400" b="0"/>
              <a:t>BUS har eiga ordning med mjølk. Dei som vil ha, får ved </a:t>
            </a:r>
            <a:r>
              <a:rPr lang="nb-NO" sz="2400" b="0" err="1"/>
              <a:t>skulestart</a:t>
            </a:r>
            <a:r>
              <a:rPr lang="nb-NO" sz="2400" b="0"/>
              <a:t>, samt påmelding for </a:t>
            </a:r>
            <a:r>
              <a:rPr lang="nb-NO" sz="2400" b="0" err="1"/>
              <a:t>vidare</a:t>
            </a:r>
            <a:r>
              <a:rPr lang="nb-NO" sz="2400" b="0"/>
              <a:t> skulemjølkordning</a:t>
            </a:r>
          </a:p>
          <a:p>
            <a:r>
              <a:rPr lang="nb-NO" sz="2400" b="0"/>
              <a:t>Elevkantine for alle, betaling bankkort</a:t>
            </a:r>
          </a:p>
          <a:p>
            <a:r>
              <a:rPr lang="nb-NO" sz="2400" b="0"/>
              <a:t>Skuleskyss er meldt inn, </a:t>
            </a:r>
            <a:r>
              <a:rPr lang="nb-NO" sz="2400" b="0" err="1"/>
              <a:t>dei</a:t>
            </a:r>
            <a:r>
              <a:rPr lang="nb-NO" sz="2400" b="0"/>
              <a:t> med rett til skyss får skysskort ved </a:t>
            </a:r>
            <a:r>
              <a:rPr lang="nb-NO" sz="2400" b="0" err="1"/>
              <a:t>skulestart</a:t>
            </a:r>
            <a:endParaRPr lang="nb-NO" sz="2400" b="0"/>
          </a:p>
          <a:p>
            <a:r>
              <a:rPr lang="nb-NO" sz="2400" b="0"/>
              <a:t>Det er to </a:t>
            </a:r>
            <a:r>
              <a:rPr lang="nb-NO" sz="2400" b="0" err="1"/>
              <a:t>kontaktlærarar</a:t>
            </a:r>
            <a:r>
              <a:rPr lang="nb-NO" sz="2400" b="0"/>
              <a:t> i kvar klasse som samarbeider tett om </a:t>
            </a:r>
            <a:r>
              <a:rPr lang="nb-NO" sz="2400" b="0" err="1"/>
              <a:t>elevane</a:t>
            </a:r>
            <a:r>
              <a:rPr lang="nb-NO" sz="2400" b="0"/>
              <a:t>, både </a:t>
            </a:r>
            <a:r>
              <a:rPr lang="nb-NO" sz="2400" b="0" err="1"/>
              <a:t>fagleg</a:t>
            </a:r>
            <a:r>
              <a:rPr lang="nb-NO" sz="2400" b="0"/>
              <a:t> og sosialt. Som </a:t>
            </a:r>
            <a:r>
              <a:rPr lang="nb-NO" sz="2400" b="0" err="1"/>
              <a:t>føresette</a:t>
            </a:r>
            <a:r>
              <a:rPr lang="nb-NO" sz="2400" b="0"/>
              <a:t> er det </a:t>
            </a:r>
            <a:r>
              <a:rPr lang="nb-NO" sz="2400" b="0" err="1"/>
              <a:t>kontaktlærarane</a:t>
            </a:r>
            <a:r>
              <a:rPr lang="nb-NO" sz="2400" b="0"/>
              <a:t> de tek kontakt med først</a:t>
            </a:r>
          </a:p>
        </p:txBody>
      </p:sp>
    </p:spTree>
    <p:extLst>
      <p:ext uri="{BB962C8B-B14F-4D97-AF65-F5344CB8AC3E}">
        <p14:creationId xmlns:p14="http://schemas.microsoft.com/office/powerpoint/2010/main" val="3045755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 err="1"/>
              <a:t>Vigilo</a:t>
            </a:r>
            <a:endParaRPr lang="nn-NO" sz="360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320705"/>
          </a:xfrm>
        </p:spPr>
        <p:txBody>
          <a:bodyPr/>
          <a:lstStyle/>
          <a:p>
            <a:r>
              <a:rPr lang="nb-NO" sz="2400" b="0"/>
              <a:t>Vigilo </a:t>
            </a:r>
            <a:r>
              <a:rPr lang="nb-NO" sz="2400" b="0" err="1"/>
              <a:t>hentar</a:t>
            </a:r>
            <a:r>
              <a:rPr lang="nb-NO" sz="2400" b="0"/>
              <a:t> </a:t>
            </a:r>
            <a:r>
              <a:rPr lang="nb-NO" sz="2400" b="0" err="1"/>
              <a:t>opplysningar</a:t>
            </a:r>
            <a:r>
              <a:rPr lang="nb-NO" sz="2400" b="0"/>
              <a:t> </a:t>
            </a:r>
            <a:r>
              <a:rPr lang="nb-NO" sz="2400" b="0" err="1"/>
              <a:t>frå</a:t>
            </a:r>
            <a:r>
              <a:rPr lang="nb-NO" sz="2400" b="0"/>
              <a:t> Folkeregisteret.</a:t>
            </a:r>
          </a:p>
          <a:p>
            <a:r>
              <a:rPr lang="nb-NO" sz="2400" b="0" err="1"/>
              <a:t>Føresette</a:t>
            </a:r>
            <a:r>
              <a:rPr lang="nb-NO" sz="2400" b="0"/>
              <a:t> har ansvar for å oppdatere med rette </a:t>
            </a:r>
            <a:r>
              <a:rPr lang="nb-NO" sz="2400" b="0" err="1"/>
              <a:t>opplysningar</a:t>
            </a:r>
            <a:r>
              <a:rPr lang="nb-NO" sz="2400" b="0"/>
              <a:t> i Folkeregisteret, som ny adresse, foreldreansvar. Alle </a:t>
            </a:r>
            <a:r>
              <a:rPr lang="nb-NO" sz="2400" b="0" err="1"/>
              <a:t>endringar</a:t>
            </a:r>
            <a:r>
              <a:rPr lang="nb-NO" sz="2400" b="0"/>
              <a:t> må </a:t>
            </a:r>
            <a:r>
              <a:rPr lang="nb-NO" sz="2400" b="0" err="1"/>
              <a:t>registrerast</a:t>
            </a:r>
            <a:r>
              <a:rPr lang="nb-NO" sz="2400" b="0"/>
              <a:t> i Folkeregisteret.</a:t>
            </a:r>
          </a:p>
          <a:p>
            <a:r>
              <a:rPr lang="nb-NO" sz="2400" b="0"/>
              <a:t>Elevar med 2 </a:t>
            </a:r>
            <a:r>
              <a:rPr lang="nb-NO" sz="2400" b="0" err="1"/>
              <a:t>heimar</a:t>
            </a:r>
            <a:r>
              <a:rPr lang="nb-NO" sz="2400" b="0"/>
              <a:t>: dersom andre skal </a:t>
            </a:r>
            <a:r>
              <a:rPr lang="nb-NO" sz="2400" b="0" err="1"/>
              <a:t>registrerast</a:t>
            </a:r>
            <a:r>
              <a:rPr lang="nb-NO" sz="2400" b="0"/>
              <a:t> i Vigilo som kontaktperson, må </a:t>
            </a:r>
            <a:r>
              <a:rPr lang="nb-NO" sz="2400" b="0" err="1"/>
              <a:t>me</a:t>
            </a:r>
            <a:r>
              <a:rPr lang="nb-NO" sz="2400" b="0"/>
              <a:t> ha </a:t>
            </a:r>
            <a:r>
              <a:rPr lang="nb-NO" sz="2400" b="0" err="1"/>
              <a:t>skriftleg</a:t>
            </a:r>
            <a:r>
              <a:rPr lang="nb-NO" sz="2400" b="0"/>
              <a:t> samtykke </a:t>
            </a:r>
            <a:r>
              <a:rPr lang="nb-NO" sz="2400" b="0" err="1"/>
              <a:t>frå</a:t>
            </a:r>
            <a:r>
              <a:rPr lang="nb-NO" sz="2400" b="0"/>
              <a:t> begge </a:t>
            </a:r>
            <a:r>
              <a:rPr lang="nb-NO" sz="2400" b="0" err="1"/>
              <a:t>føresette</a:t>
            </a:r>
            <a:r>
              <a:rPr lang="nb-NO" sz="2400" b="0"/>
              <a:t>.</a:t>
            </a:r>
          </a:p>
          <a:p>
            <a:r>
              <a:rPr lang="nb-NO" sz="2400" b="0"/>
              <a:t>All viktig informasjon går gjennom Vigilo. Bruk app, skru på varsel.</a:t>
            </a:r>
          </a:p>
          <a:p>
            <a:r>
              <a:rPr lang="nb-NO" sz="2400" b="0"/>
              <a:t>Føl med på informasjon </a:t>
            </a:r>
            <a:r>
              <a:rPr lang="nb-NO" sz="2400" b="0" err="1"/>
              <a:t>me</a:t>
            </a:r>
            <a:r>
              <a:rPr lang="nb-NO" sz="2400" b="0"/>
              <a:t> sender ut i </a:t>
            </a:r>
            <a:r>
              <a:rPr lang="nb-NO" sz="2400" b="0" err="1"/>
              <a:t>vigilo</a:t>
            </a:r>
            <a:endParaRPr lang="nb-NO" sz="2400" b="0"/>
          </a:p>
          <a:p>
            <a:endParaRPr lang="nb-NO" sz="2400" b="0"/>
          </a:p>
          <a:p>
            <a:pPr marL="0" indent="0">
              <a:buNone/>
            </a:pPr>
            <a:endParaRPr lang="nb-NO" sz="2400" b="0"/>
          </a:p>
          <a:p>
            <a:endParaRPr lang="nn-NO" sz="2400" b="0"/>
          </a:p>
        </p:txBody>
      </p:sp>
    </p:spTree>
    <p:extLst>
      <p:ext uri="{BB962C8B-B14F-4D97-AF65-F5344CB8AC3E}">
        <p14:creationId xmlns:p14="http://schemas.microsoft.com/office/powerpoint/2010/main" val="3639905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Mobilbruk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504335"/>
            <a:ext cx="8229600" cy="4301153"/>
          </a:xfrm>
        </p:spPr>
        <p:txBody>
          <a:bodyPr/>
          <a:lstStyle/>
          <a:p>
            <a:pPr marL="0" indent="0">
              <a:buNone/>
            </a:pPr>
            <a:r>
              <a:rPr lang="nb-NO" sz="2400" b="0"/>
              <a:t>BUS har eigne </a:t>
            </a:r>
            <a:r>
              <a:rPr lang="nb-NO" sz="2400" b="0" err="1"/>
              <a:t>reglar</a:t>
            </a:r>
            <a:r>
              <a:rPr lang="nb-NO" sz="2400" b="0"/>
              <a:t> for bruk av mobil og dette er regulert i </a:t>
            </a:r>
            <a:r>
              <a:rPr lang="nb-NO" sz="2400" b="0" err="1"/>
              <a:t>skulereglane</a:t>
            </a:r>
            <a:r>
              <a:rPr lang="nb-NO" sz="2400" b="0"/>
              <a:t>:</a:t>
            </a:r>
          </a:p>
          <a:p>
            <a:r>
              <a:rPr lang="nb-NO" sz="2400" b="0"/>
              <a:t>Mobiltelefon vert låst inn i mobilskap om </a:t>
            </a:r>
            <a:r>
              <a:rPr lang="nb-NO" sz="2400" b="0" err="1"/>
              <a:t>morgonen</a:t>
            </a:r>
            <a:r>
              <a:rPr lang="nb-NO" sz="2400" b="0"/>
              <a:t> og ut att når </a:t>
            </a:r>
            <a:r>
              <a:rPr lang="nb-NO" sz="2400" b="0" err="1"/>
              <a:t>dei</a:t>
            </a:r>
            <a:r>
              <a:rPr lang="nb-NO" sz="2400" b="0"/>
              <a:t> går heim</a:t>
            </a:r>
          </a:p>
          <a:p>
            <a:r>
              <a:rPr lang="nb-NO" sz="2400" b="0">
                <a:latin typeface="Calibri"/>
                <a:ea typeface="Calibri"/>
                <a:cs typeface="Calibri"/>
              </a:rPr>
              <a:t>Kan brukast i undervisning og dette </a:t>
            </a:r>
            <a:r>
              <a:rPr lang="nb-NO" sz="2400" b="0" err="1">
                <a:latin typeface="Calibri"/>
                <a:ea typeface="Calibri"/>
                <a:cs typeface="Calibri"/>
              </a:rPr>
              <a:t>avgjer</a:t>
            </a:r>
            <a:r>
              <a:rPr lang="nb-NO" sz="2400" b="0">
                <a:latin typeface="Calibri"/>
                <a:ea typeface="Calibri"/>
                <a:cs typeface="Calibri"/>
              </a:rPr>
              <a:t> </a:t>
            </a:r>
            <a:r>
              <a:rPr lang="nb-NO" sz="2400" b="0" err="1">
                <a:latin typeface="Calibri"/>
                <a:ea typeface="Calibri"/>
                <a:cs typeface="Calibri"/>
              </a:rPr>
              <a:t>lærar</a:t>
            </a:r>
            <a:endParaRPr lang="nn-NO" sz="2400" b="0">
              <a:latin typeface="Calibri"/>
              <a:ea typeface="Calibri"/>
              <a:cs typeface="Calibri"/>
            </a:endParaRPr>
          </a:p>
          <a:p>
            <a:r>
              <a:rPr lang="nn-NO" sz="2400" b="0"/>
              <a:t>Regjeringa likestiller smartklokker. Elevar kan bli bedt om å levere inn desse på lik line med mobiltelefon</a:t>
            </a:r>
          </a:p>
          <a:p>
            <a:r>
              <a:rPr lang="nb-NO" sz="2400" b="0">
                <a:latin typeface="Calibri"/>
                <a:ea typeface="Calibri"/>
                <a:cs typeface="Calibri"/>
              </a:rPr>
              <a:t>Me har mobilfrie friminutt og ser at dette er positivt for </a:t>
            </a:r>
            <a:r>
              <a:rPr lang="nb-NO" sz="2400" b="0" err="1">
                <a:latin typeface="Calibri"/>
                <a:ea typeface="Calibri"/>
                <a:cs typeface="Calibri"/>
              </a:rPr>
              <a:t>skulemiljø</a:t>
            </a:r>
            <a:endParaRPr lang="nn-NO" sz="2400" b="0">
              <a:solidFill>
                <a:srgbClr val="FF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3252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B962F36F-15F1-E43B-EE35-08070ECCA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rcRect t="2662" r="-2" b="34148"/>
          <a:stretch>
            <a:fillRect/>
          </a:stretch>
        </p:blipFill>
        <p:spPr>
          <a:xfrm>
            <a:off x="530548" y="1754637"/>
            <a:ext cx="4038600" cy="3671888"/>
          </a:xfrm>
          <a:prstGeom prst="rect">
            <a:avLst/>
          </a:prstGeom>
          <a:noFill/>
        </p:spPr>
      </p:pic>
      <p:sp>
        <p:nvSpPr>
          <p:cNvPr id="4" name="Rektangel 3"/>
          <p:cNvSpPr/>
          <p:nvPr/>
        </p:nvSpPr>
        <p:spPr bwMode="auto">
          <a:xfrm>
            <a:off x="4574853" y="1754638"/>
            <a:ext cx="4111947" cy="40508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>
              <a:lnSpc>
                <a:spcPct val="90000"/>
              </a:lnSpc>
              <a:spcBef>
                <a:spcPct val="20000"/>
              </a:spcBef>
            </a:pPr>
            <a:r>
              <a:rPr lang="en-US" sz="2800" i="1" kern="0">
                <a:latin typeface="Calibri"/>
                <a:ea typeface="Calibri"/>
                <a:cs typeface="Calibri"/>
              </a:rPr>
              <a:t>"</a:t>
            </a:r>
            <a:r>
              <a:rPr lang="en-US" sz="2800" i="1" kern="0" err="1">
                <a:latin typeface="Calibri"/>
                <a:ea typeface="Calibri"/>
                <a:cs typeface="Calibri"/>
              </a:rPr>
              <a:t>Opplæringa</a:t>
            </a:r>
            <a:r>
              <a:rPr lang="en-US" sz="2800" i="1" kern="0">
                <a:latin typeface="Calibri"/>
                <a:ea typeface="Calibri"/>
                <a:cs typeface="Calibri"/>
              </a:rPr>
              <a:t> </a:t>
            </a:r>
            <a:r>
              <a:rPr lang="en-US" sz="2800" i="1" kern="0" err="1">
                <a:latin typeface="Calibri"/>
                <a:ea typeface="Calibri"/>
                <a:cs typeface="Calibri"/>
              </a:rPr>
              <a:t>i</a:t>
            </a:r>
            <a:r>
              <a:rPr lang="en-US" sz="2800" i="1" kern="0">
                <a:latin typeface="Calibri"/>
                <a:ea typeface="Calibri"/>
                <a:cs typeface="Calibri"/>
              </a:rPr>
              <a:t> </a:t>
            </a:r>
            <a:r>
              <a:rPr lang="en-US" sz="2800" i="1" kern="0" err="1">
                <a:latin typeface="Calibri"/>
                <a:ea typeface="Calibri"/>
                <a:cs typeface="Calibri"/>
              </a:rPr>
              <a:t>skole</a:t>
            </a:r>
            <a:r>
              <a:rPr lang="en-US" sz="2800" i="1" kern="0">
                <a:latin typeface="Calibri"/>
                <a:ea typeface="Calibri"/>
                <a:cs typeface="Calibri"/>
              </a:rPr>
              <a:t> </a:t>
            </a:r>
            <a:r>
              <a:rPr lang="en-US" sz="2800" i="1" kern="0" err="1">
                <a:latin typeface="Calibri"/>
                <a:ea typeface="Calibri"/>
                <a:cs typeface="Calibri"/>
              </a:rPr>
              <a:t>og</a:t>
            </a:r>
            <a:r>
              <a:rPr lang="en-US" sz="2800" i="1" kern="0">
                <a:latin typeface="Calibri"/>
                <a:ea typeface="Calibri"/>
                <a:cs typeface="Calibri"/>
              </a:rPr>
              <a:t> </a:t>
            </a:r>
            <a:r>
              <a:rPr lang="en-US" sz="2800" i="1" kern="0" err="1">
                <a:latin typeface="Calibri"/>
                <a:ea typeface="Calibri"/>
                <a:cs typeface="Calibri"/>
              </a:rPr>
              <a:t>lærebedrift</a:t>
            </a:r>
            <a:r>
              <a:rPr lang="en-US" sz="2800" i="1" kern="0">
                <a:latin typeface="Calibri"/>
                <a:ea typeface="Calibri"/>
                <a:cs typeface="Calibri"/>
              </a:rPr>
              <a:t> </a:t>
            </a:r>
            <a:r>
              <a:rPr lang="en-US" sz="2800" i="1" kern="0" err="1">
                <a:latin typeface="Calibri"/>
                <a:ea typeface="Calibri"/>
                <a:cs typeface="Calibri"/>
              </a:rPr>
              <a:t>skal</a:t>
            </a:r>
            <a:r>
              <a:rPr lang="en-US" sz="2800" i="1" kern="0">
                <a:latin typeface="Calibri"/>
                <a:ea typeface="Calibri"/>
                <a:cs typeface="Calibri"/>
              </a:rPr>
              <a:t>, </a:t>
            </a:r>
            <a:r>
              <a:rPr lang="en-US" sz="2800" i="1" kern="0" err="1">
                <a:latin typeface="Calibri"/>
                <a:ea typeface="Calibri"/>
                <a:cs typeface="Calibri"/>
              </a:rPr>
              <a:t>i</a:t>
            </a:r>
            <a:r>
              <a:rPr lang="en-US" sz="2800" i="1" kern="0">
                <a:latin typeface="Calibri"/>
                <a:ea typeface="Calibri"/>
                <a:cs typeface="Calibri"/>
              </a:rPr>
              <a:t> </a:t>
            </a:r>
            <a:r>
              <a:rPr lang="en-US" sz="2800" i="1" kern="0" err="1">
                <a:latin typeface="Calibri"/>
                <a:ea typeface="Calibri"/>
                <a:cs typeface="Calibri"/>
              </a:rPr>
              <a:t>samarbeid</a:t>
            </a:r>
            <a:r>
              <a:rPr lang="en-US" sz="2800" i="1" kern="0">
                <a:latin typeface="Calibri"/>
                <a:ea typeface="Calibri"/>
                <a:cs typeface="Calibri"/>
              </a:rPr>
              <a:t> </a:t>
            </a:r>
            <a:r>
              <a:rPr lang="en-US" sz="2800" i="1" kern="0" err="1">
                <a:latin typeface="Calibri"/>
                <a:ea typeface="Calibri"/>
                <a:cs typeface="Calibri"/>
              </a:rPr>
              <a:t>og</a:t>
            </a:r>
            <a:r>
              <a:rPr lang="en-US" sz="2800" i="1" kern="0">
                <a:latin typeface="Calibri"/>
                <a:ea typeface="Calibri"/>
                <a:cs typeface="Calibri"/>
              </a:rPr>
              <a:t> </a:t>
            </a:r>
            <a:r>
              <a:rPr lang="en-US" sz="2800" i="1" kern="0" err="1">
                <a:latin typeface="Calibri"/>
                <a:ea typeface="Calibri"/>
                <a:cs typeface="Calibri"/>
              </a:rPr>
              <a:t>forståing</a:t>
            </a:r>
            <a:r>
              <a:rPr lang="en-US" sz="2800" i="1" kern="0">
                <a:latin typeface="Calibri"/>
                <a:ea typeface="Calibri"/>
                <a:cs typeface="Calibri"/>
              </a:rPr>
              <a:t> med </a:t>
            </a:r>
            <a:r>
              <a:rPr lang="en-US" sz="2800" i="1" kern="0" err="1">
                <a:latin typeface="Calibri"/>
                <a:ea typeface="Calibri"/>
                <a:cs typeface="Calibri"/>
              </a:rPr>
              <a:t>heimen</a:t>
            </a:r>
            <a:r>
              <a:rPr lang="en-US" sz="2800" i="1" kern="0">
                <a:latin typeface="Calibri"/>
                <a:ea typeface="Calibri"/>
                <a:cs typeface="Calibri"/>
              </a:rPr>
              <a:t>, </a:t>
            </a:r>
            <a:r>
              <a:rPr lang="en-US" sz="2800" i="1" kern="0" err="1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opne</a:t>
            </a:r>
            <a:r>
              <a:rPr lang="en-US" sz="2800" i="1" kern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800" i="1" kern="0" err="1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dører</a:t>
            </a:r>
            <a:r>
              <a:rPr lang="en-US" sz="2800" i="1" kern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 mot </a:t>
            </a:r>
            <a:r>
              <a:rPr lang="en-US" sz="2800" i="1" kern="0" err="1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verda</a:t>
            </a:r>
            <a:r>
              <a:rPr lang="en-US" sz="2800" i="1" kern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800" i="1" kern="0" err="1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og</a:t>
            </a:r>
            <a:r>
              <a:rPr lang="en-US" sz="2800" i="1" kern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800" i="1" kern="0" err="1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framtida</a:t>
            </a:r>
            <a:r>
              <a:rPr lang="en-US" sz="2800" i="1" kern="0">
                <a:latin typeface="Calibri"/>
                <a:ea typeface="Calibri"/>
                <a:cs typeface="Calibri"/>
              </a:rPr>
              <a:t> </a:t>
            </a:r>
            <a:r>
              <a:rPr lang="en-US" sz="2800" i="1" kern="0" err="1">
                <a:latin typeface="Calibri"/>
                <a:ea typeface="Calibri"/>
                <a:cs typeface="Calibri"/>
              </a:rPr>
              <a:t>og</a:t>
            </a:r>
            <a:r>
              <a:rPr lang="en-US" sz="2800" i="1" kern="0">
                <a:latin typeface="Calibri"/>
                <a:ea typeface="Calibri"/>
                <a:cs typeface="Calibri"/>
              </a:rPr>
              <a:t> </a:t>
            </a:r>
            <a:r>
              <a:rPr lang="en-US" sz="2800" i="1" kern="0" err="1">
                <a:latin typeface="Calibri"/>
                <a:ea typeface="Calibri"/>
                <a:cs typeface="Calibri"/>
              </a:rPr>
              <a:t>gi</a:t>
            </a:r>
            <a:r>
              <a:rPr lang="en-US" sz="2800" i="1" kern="0">
                <a:latin typeface="Calibri"/>
                <a:ea typeface="Calibri"/>
                <a:cs typeface="Calibri"/>
              </a:rPr>
              <a:t> </a:t>
            </a:r>
            <a:r>
              <a:rPr lang="en-US" sz="2800" i="1" kern="0" err="1">
                <a:latin typeface="Calibri"/>
                <a:ea typeface="Calibri"/>
                <a:cs typeface="Calibri"/>
              </a:rPr>
              <a:t>elevane</a:t>
            </a:r>
            <a:r>
              <a:rPr lang="en-US" sz="2800" i="1" kern="0">
                <a:latin typeface="Calibri"/>
                <a:ea typeface="Calibri"/>
                <a:cs typeface="Calibri"/>
              </a:rPr>
              <a:t> </a:t>
            </a:r>
            <a:r>
              <a:rPr lang="en-US" sz="2800" i="1" kern="0" err="1">
                <a:latin typeface="Calibri"/>
                <a:ea typeface="Calibri"/>
                <a:cs typeface="Calibri"/>
              </a:rPr>
              <a:t>og</a:t>
            </a:r>
            <a:r>
              <a:rPr lang="en-US" sz="2800" i="1" kern="0">
                <a:latin typeface="Calibri"/>
                <a:ea typeface="Calibri"/>
                <a:cs typeface="Calibri"/>
              </a:rPr>
              <a:t> </a:t>
            </a:r>
            <a:r>
              <a:rPr lang="en-US" sz="2800" i="1" kern="0" err="1">
                <a:latin typeface="Calibri"/>
                <a:ea typeface="Calibri"/>
                <a:cs typeface="Calibri"/>
              </a:rPr>
              <a:t>lærlingane</a:t>
            </a:r>
            <a:r>
              <a:rPr lang="en-US" sz="2800" i="1" kern="0">
                <a:latin typeface="Calibri"/>
                <a:ea typeface="Calibri"/>
                <a:cs typeface="Calibri"/>
              </a:rPr>
              <a:t> </a:t>
            </a:r>
            <a:r>
              <a:rPr lang="en-US" sz="2800" i="1" kern="0" err="1">
                <a:latin typeface="Calibri"/>
                <a:ea typeface="Calibri"/>
                <a:cs typeface="Calibri"/>
              </a:rPr>
              <a:t>historisk</a:t>
            </a:r>
            <a:r>
              <a:rPr lang="en-US" sz="2800" i="1" kern="0">
                <a:latin typeface="Calibri"/>
                <a:ea typeface="Calibri"/>
                <a:cs typeface="Calibri"/>
              </a:rPr>
              <a:t> </a:t>
            </a:r>
            <a:r>
              <a:rPr lang="en-US" sz="2800" i="1" kern="0" err="1">
                <a:latin typeface="Calibri"/>
                <a:ea typeface="Calibri"/>
                <a:cs typeface="Calibri"/>
              </a:rPr>
              <a:t>og</a:t>
            </a:r>
            <a:r>
              <a:rPr lang="en-US" sz="2800" i="1" kern="0">
                <a:latin typeface="Calibri"/>
                <a:ea typeface="Calibri"/>
                <a:cs typeface="Calibri"/>
              </a:rPr>
              <a:t> </a:t>
            </a:r>
            <a:r>
              <a:rPr lang="en-US" sz="2800" i="1" kern="0" err="1">
                <a:latin typeface="Calibri"/>
                <a:ea typeface="Calibri"/>
                <a:cs typeface="Calibri"/>
              </a:rPr>
              <a:t>kulturell</a:t>
            </a:r>
            <a:r>
              <a:rPr lang="en-US" sz="2800" i="1" kern="0">
                <a:latin typeface="Calibri"/>
                <a:ea typeface="Calibri"/>
                <a:cs typeface="Calibri"/>
              </a:rPr>
              <a:t> </a:t>
            </a:r>
            <a:r>
              <a:rPr lang="en-US" sz="2800" i="1" kern="0" err="1">
                <a:latin typeface="Calibri"/>
                <a:ea typeface="Calibri"/>
                <a:cs typeface="Calibri"/>
              </a:rPr>
              <a:t>innsikt</a:t>
            </a:r>
            <a:r>
              <a:rPr lang="en-US" sz="2800" i="1" kern="0">
                <a:latin typeface="Calibri"/>
                <a:ea typeface="Calibri"/>
                <a:cs typeface="Calibri"/>
              </a:rPr>
              <a:t> </a:t>
            </a:r>
            <a:r>
              <a:rPr lang="en-US" sz="2800" i="1" kern="0" err="1">
                <a:latin typeface="Calibri"/>
                <a:ea typeface="Calibri"/>
                <a:cs typeface="Calibri"/>
              </a:rPr>
              <a:t>og</a:t>
            </a:r>
            <a:r>
              <a:rPr lang="en-US" sz="2800" i="1" kern="0">
                <a:latin typeface="Calibri"/>
                <a:ea typeface="Calibri"/>
                <a:cs typeface="Calibri"/>
              </a:rPr>
              <a:t> </a:t>
            </a:r>
            <a:r>
              <a:rPr lang="en-US" sz="2800" i="1" kern="0" err="1">
                <a:latin typeface="Calibri"/>
                <a:ea typeface="Calibri"/>
                <a:cs typeface="Calibri"/>
              </a:rPr>
              <a:t>forankring</a:t>
            </a:r>
            <a:r>
              <a:rPr lang="en-US" sz="2800" i="1" kern="0">
                <a:latin typeface="Calibri"/>
                <a:ea typeface="Calibri"/>
                <a:cs typeface="Calibri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4207920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E51DBA-B485-4443-A1D8-CD6508CED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564275"/>
          </a:xfrm>
        </p:spPr>
        <p:txBody>
          <a:bodyPr/>
          <a:lstStyle/>
          <a:p>
            <a:r>
              <a:rPr lang="nb-NO" err="1">
                <a:solidFill>
                  <a:schemeClr val="tx1"/>
                </a:solidFill>
                <a:latin typeface="Calibri"/>
                <a:cs typeface="Calibri"/>
              </a:rPr>
              <a:t>Tilvalsfag</a:t>
            </a:r>
            <a:endParaRPr lang="nn-NO"/>
          </a:p>
        </p:txBody>
      </p:sp>
      <p:pic>
        <p:nvPicPr>
          <p:cNvPr id="5" name="Bilete 4">
            <a:extLst>
              <a:ext uri="{FF2B5EF4-FFF2-40B4-BE49-F238E27FC236}">
                <a16:creationId xmlns:a16="http://schemas.microsoft.com/office/drawing/2014/main" id="{8E361B39-50E8-4F5E-AA15-ECB88BF16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832" y="1296956"/>
            <a:ext cx="5439748" cy="465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15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322540"/>
            <a:ext cx="8229600" cy="1441173"/>
          </a:xfrm>
        </p:spPr>
        <p:txBody>
          <a:bodyPr/>
          <a:lstStyle/>
          <a:p>
            <a:r>
              <a:rPr lang="nb-NO" sz="360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br>
              <a:rPr lang="nb-NO" sz="3600">
                <a:solidFill>
                  <a:schemeClr val="tx1"/>
                </a:solidFill>
                <a:latin typeface="Calibri"/>
                <a:cs typeface="Calibri"/>
              </a:rPr>
            </a:br>
            <a:r>
              <a:rPr lang="nb-NO" sz="3600" err="1">
                <a:solidFill>
                  <a:schemeClr val="tx1"/>
                </a:solidFill>
                <a:latin typeface="Calibri"/>
                <a:cs typeface="Calibri"/>
              </a:rPr>
              <a:t>Framandspråk</a:t>
            </a:r>
            <a:r>
              <a:rPr lang="nb-NO" sz="3600">
                <a:solidFill>
                  <a:schemeClr val="tx1"/>
                </a:solidFill>
                <a:latin typeface="Calibri"/>
                <a:cs typeface="Calibri"/>
              </a:rPr>
              <a:t>/fordjuping/arbeidslivsfag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701362"/>
            <a:ext cx="8229600" cy="3665768"/>
          </a:xfrm>
        </p:spPr>
        <p:txBody>
          <a:bodyPr/>
          <a:lstStyle/>
          <a:p>
            <a:r>
              <a:rPr lang="nb-NO" sz="2400" b="0" err="1">
                <a:latin typeface="Calibri"/>
                <a:ea typeface="Calibri"/>
                <a:cs typeface="Calibri"/>
              </a:rPr>
              <a:t>Elevane</a:t>
            </a:r>
            <a:r>
              <a:rPr lang="nb-NO" sz="2400" b="0">
                <a:latin typeface="Calibri"/>
                <a:ea typeface="Calibri"/>
                <a:cs typeface="Calibri"/>
              </a:rPr>
              <a:t> skal ha det samme faget gjennom alle 3 åra. Dei kan </a:t>
            </a:r>
            <a:r>
              <a:rPr lang="nb-NO" sz="2400" b="0" err="1">
                <a:latin typeface="Calibri"/>
                <a:ea typeface="Calibri"/>
                <a:cs typeface="Calibri"/>
              </a:rPr>
              <a:t>prioritera</a:t>
            </a:r>
            <a:r>
              <a:rPr lang="nb-NO" sz="2400" b="0">
                <a:latin typeface="Calibri"/>
                <a:ea typeface="Calibri"/>
                <a:cs typeface="Calibri"/>
              </a:rPr>
              <a:t> mellom</a:t>
            </a:r>
          </a:p>
          <a:p>
            <a:r>
              <a:rPr lang="nb-NO" sz="2400" b="0"/>
              <a:t>Tysk</a:t>
            </a:r>
            <a:endParaRPr lang="nn-NO" sz="2400" b="0"/>
          </a:p>
          <a:p>
            <a:r>
              <a:rPr lang="nb-NO" sz="2400" b="0">
                <a:latin typeface="Calibri"/>
                <a:ea typeface="Calibri"/>
                <a:cs typeface="Calibri"/>
              </a:rPr>
              <a:t>Fransk</a:t>
            </a:r>
            <a:endParaRPr lang="nb-NO" sz="2400" b="0">
              <a:ea typeface="Calibri"/>
              <a:cs typeface="Calibri"/>
            </a:endParaRPr>
          </a:p>
          <a:p>
            <a:r>
              <a:rPr lang="nb-NO" sz="2400" b="0"/>
              <a:t>Spansk</a:t>
            </a:r>
          </a:p>
          <a:p>
            <a:r>
              <a:rPr lang="nb-NO" sz="2400" b="0"/>
              <a:t>Engelsk fordjuping</a:t>
            </a:r>
          </a:p>
          <a:p>
            <a:r>
              <a:rPr lang="nb-NO" sz="2400" b="0"/>
              <a:t>Arbeidslivsfag</a:t>
            </a:r>
          </a:p>
          <a:p>
            <a:endParaRPr lang="nn-NO" sz="2800">
              <a:solidFill>
                <a:srgbClr val="000000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991DAB9-801A-483F-9116-6B72C30C6798}"/>
              </a:ext>
            </a:extLst>
          </p:cNvPr>
          <p:cNvSpPr/>
          <p:nvPr/>
        </p:nvSpPr>
        <p:spPr>
          <a:xfrm>
            <a:off x="2392018" y="54972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nn-NO"/>
          </a:p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215809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27493-2C0E-1B78-0326-C07EBE2CB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Calibri"/>
                <a:ea typeface="Calibri"/>
                <a:cs typeface="Calibri"/>
              </a:rPr>
              <a:t>Arbeidslivsfag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32660-3E7B-19CE-E929-E167BC4D1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7397"/>
            <a:ext cx="8229600" cy="4098091"/>
          </a:xfrm>
        </p:spPr>
        <p:txBody>
          <a:bodyPr/>
          <a:lstStyle/>
          <a:p>
            <a:pPr marL="0" indent="0">
              <a:buNone/>
            </a:pPr>
            <a:r>
              <a:rPr lang="en-US" sz="2400" b="0" err="1">
                <a:latin typeface="Calibri"/>
                <a:cs typeface="Calibri"/>
              </a:rPr>
              <a:t>Arbeidslivsfag</a:t>
            </a:r>
            <a:r>
              <a:rPr lang="en-US" sz="2400" b="0">
                <a:latin typeface="Calibri"/>
                <a:cs typeface="Calibri"/>
              </a:rPr>
              <a:t> </a:t>
            </a:r>
            <a:r>
              <a:rPr lang="en-US" sz="2400" b="0" err="1">
                <a:latin typeface="Calibri"/>
                <a:cs typeface="Calibri"/>
              </a:rPr>
              <a:t>passar</a:t>
            </a:r>
            <a:r>
              <a:rPr lang="en-US" sz="2400" b="0">
                <a:latin typeface="Calibri"/>
                <a:cs typeface="Calibri"/>
              </a:rPr>
              <a:t> for </a:t>
            </a:r>
            <a:r>
              <a:rPr lang="en-US" sz="2400" b="0" err="1">
                <a:latin typeface="Calibri"/>
                <a:cs typeface="Calibri"/>
              </a:rPr>
              <a:t>elevar</a:t>
            </a:r>
            <a:r>
              <a:rPr lang="en-US" sz="2400" b="0">
                <a:latin typeface="Calibri"/>
                <a:cs typeface="Calibri"/>
              </a:rPr>
              <a:t> </a:t>
            </a:r>
            <a:r>
              <a:rPr lang="en-US" sz="2400" b="0" err="1">
                <a:latin typeface="Calibri"/>
                <a:cs typeface="Calibri"/>
              </a:rPr>
              <a:t>som</a:t>
            </a:r>
            <a:r>
              <a:rPr lang="en-US" sz="2400" b="0">
                <a:latin typeface="Calibri"/>
                <a:cs typeface="Calibri"/>
              </a:rPr>
              <a:t> </a:t>
            </a:r>
            <a:r>
              <a:rPr lang="en-US" sz="2400" b="0" err="1">
                <a:latin typeface="Calibri"/>
                <a:cs typeface="Calibri"/>
              </a:rPr>
              <a:t>ønskjer</a:t>
            </a:r>
            <a:r>
              <a:rPr lang="en-US" sz="2400" b="0">
                <a:latin typeface="Calibri"/>
                <a:cs typeface="Calibri"/>
              </a:rPr>
              <a:t> </a:t>
            </a:r>
            <a:r>
              <a:rPr lang="en-US" sz="2400" b="0" err="1">
                <a:latin typeface="Calibri"/>
                <a:cs typeface="Calibri"/>
              </a:rPr>
              <a:t>meir</a:t>
            </a:r>
            <a:r>
              <a:rPr lang="en-US" sz="2400" b="0">
                <a:latin typeface="Calibri"/>
                <a:cs typeface="Calibri"/>
              </a:rPr>
              <a:t> </a:t>
            </a:r>
            <a:r>
              <a:rPr lang="en-US" sz="2400" b="0" err="1">
                <a:latin typeface="Calibri"/>
                <a:cs typeface="Calibri"/>
              </a:rPr>
              <a:t>praktisk</a:t>
            </a:r>
            <a:r>
              <a:rPr lang="en-US" sz="2400" b="0">
                <a:latin typeface="Calibri"/>
                <a:cs typeface="Calibri"/>
              </a:rPr>
              <a:t> </a:t>
            </a:r>
            <a:r>
              <a:rPr lang="en-US" sz="2400" b="0" err="1">
                <a:latin typeface="Calibri"/>
                <a:cs typeface="Calibri"/>
              </a:rPr>
              <a:t>læring</a:t>
            </a:r>
            <a:r>
              <a:rPr lang="en-US" sz="2400" b="0">
                <a:latin typeface="Calibri"/>
                <a:cs typeface="Calibri"/>
              </a:rPr>
              <a:t>, </a:t>
            </a:r>
            <a:r>
              <a:rPr lang="en-US" sz="2400" b="0" err="1">
                <a:latin typeface="Calibri"/>
                <a:cs typeface="Calibri"/>
              </a:rPr>
              <a:t>variasjon</a:t>
            </a:r>
            <a:r>
              <a:rPr lang="en-US" sz="2400" b="0">
                <a:latin typeface="Calibri"/>
                <a:cs typeface="Calibri"/>
              </a:rPr>
              <a:t> </a:t>
            </a:r>
            <a:r>
              <a:rPr lang="en-US" sz="2400" b="0" err="1">
                <a:latin typeface="Calibri"/>
                <a:cs typeface="Calibri"/>
              </a:rPr>
              <a:t>og</a:t>
            </a:r>
            <a:r>
              <a:rPr lang="en-US" sz="2400" b="0">
                <a:latin typeface="Calibri"/>
                <a:cs typeface="Calibri"/>
              </a:rPr>
              <a:t> </a:t>
            </a:r>
            <a:r>
              <a:rPr lang="en-US" sz="2400" b="0" err="1">
                <a:latin typeface="Calibri"/>
                <a:cs typeface="Calibri"/>
              </a:rPr>
              <a:t>meistring</a:t>
            </a:r>
            <a:r>
              <a:rPr lang="en-US" sz="2400" b="0">
                <a:latin typeface="Calibri"/>
                <a:cs typeface="Calibri"/>
              </a:rPr>
              <a:t> </a:t>
            </a:r>
            <a:r>
              <a:rPr lang="en-US" sz="2400" b="0" err="1">
                <a:latin typeface="Calibri"/>
                <a:cs typeface="Calibri"/>
              </a:rPr>
              <a:t>i</a:t>
            </a:r>
            <a:r>
              <a:rPr lang="en-US" sz="2400" b="0">
                <a:latin typeface="Calibri"/>
                <a:cs typeface="Calibri"/>
              </a:rPr>
              <a:t> </a:t>
            </a:r>
            <a:r>
              <a:rPr lang="en-US" sz="2400" b="0" err="1">
                <a:latin typeface="Calibri"/>
                <a:cs typeface="Calibri"/>
              </a:rPr>
              <a:t>kvardagen</a:t>
            </a:r>
            <a:r>
              <a:rPr lang="en-US" sz="2400" b="0">
                <a:latin typeface="Calibri"/>
                <a:cs typeface="Calibri"/>
              </a:rPr>
              <a:t>. Faget </a:t>
            </a:r>
            <a:r>
              <a:rPr lang="en-US" sz="2400" b="0" err="1">
                <a:latin typeface="Calibri"/>
                <a:cs typeface="Calibri"/>
              </a:rPr>
              <a:t>gir</a:t>
            </a:r>
            <a:r>
              <a:rPr lang="en-US" sz="2400" b="0">
                <a:latin typeface="Calibri"/>
                <a:cs typeface="Calibri"/>
              </a:rPr>
              <a:t> </a:t>
            </a:r>
            <a:r>
              <a:rPr lang="en-US" sz="2400" b="0" err="1">
                <a:latin typeface="Calibri"/>
                <a:cs typeface="Calibri"/>
              </a:rPr>
              <a:t>erfaring</a:t>
            </a:r>
            <a:r>
              <a:rPr lang="en-US" sz="2400" b="0">
                <a:latin typeface="Calibri"/>
                <a:cs typeface="Calibri"/>
              </a:rPr>
              <a:t> med </a:t>
            </a:r>
            <a:r>
              <a:rPr lang="en-US" sz="2400" b="0" err="1">
                <a:latin typeface="Calibri"/>
                <a:cs typeface="Calibri"/>
              </a:rPr>
              <a:t>arbeidsliv</a:t>
            </a:r>
            <a:r>
              <a:rPr lang="en-US" sz="2400" b="0">
                <a:latin typeface="Calibri"/>
                <a:cs typeface="Calibri"/>
              </a:rPr>
              <a:t>, </a:t>
            </a:r>
            <a:r>
              <a:rPr lang="en-US" sz="2400" b="0" err="1">
                <a:latin typeface="Calibri"/>
                <a:cs typeface="Calibri"/>
              </a:rPr>
              <a:t>samarbeid</a:t>
            </a:r>
            <a:r>
              <a:rPr lang="en-US" sz="2400" b="0">
                <a:latin typeface="Calibri"/>
                <a:cs typeface="Calibri"/>
              </a:rPr>
              <a:t> </a:t>
            </a:r>
            <a:r>
              <a:rPr lang="en-US" sz="2400" b="0" err="1">
                <a:latin typeface="Calibri"/>
                <a:cs typeface="Calibri"/>
              </a:rPr>
              <a:t>og</a:t>
            </a:r>
            <a:r>
              <a:rPr lang="en-US" sz="2400" b="0">
                <a:latin typeface="Calibri"/>
                <a:cs typeface="Calibri"/>
              </a:rPr>
              <a:t> </a:t>
            </a:r>
            <a:r>
              <a:rPr lang="en-US" sz="2400" b="0" err="1">
                <a:latin typeface="Calibri"/>
                <a:cs typeface="Calibri"/>
              </a:rPr>
              <a:t>ansvar</a:t>
            </a:r>
            <a:r>
              <a:rPr lang="en-US" sz="2400" b="0">
                <a:latin typeface="Calibri"/>
                <a:cs typeface="Calibri"/>
              </a:rPr>
              <a:t>, </a:t>
            </a:r>
            <a:r>
              <a:rPr lang="en-US" sz="2400" b="0" err="1">
                <a:latin typeface="Calibri"/>
                <a:cs typeface="Calibri"/>
              </a:rPr>
              <a:t>og</a:t>
            </a:r>
            <a:r>
              <a:rPr lang="en-US" sz="2400" b="0">
                <a:latin typeface="Calibri"/>
                <a:cs typeface="Calibri"/>
              </a:rPr>
              <a:t> </a:t>
            </a:r>
            <a:r>
              <a:rPr lang="en-US" sz="2400" b="0" err="1">
                <a:latin typeface="Calibri"/>
                <a:cs typeface="Calibri"/>
              </a:rPr>
              <a:t>kan</a:t>
            </a:r>
            <a:r>
              <a:rPr lang="en-US" sz="2400" b="0">
                <a:latin typeface="Calibri"/>
                <a:cs typeface="Calibri"/>
              </a:rPr>
              <a:t> </a:t>
            </a:r>
            <a:r>
              <a:rPr lang="en-US" sz="2400" b="0" err="1">
                <a:latin typeface="Calibri"/>
                <a:cs typeface="Calibri"/>
              </a:rPr>
              <a:t>vere</a:t>
            </a:r>
            <a:r>
              <a:rPr lang="en-US" sz="2400" b="0">
                <a:latin typeface="Calibri"/>
                <a:cs typeface="Calibri"/>
              </a:rPr>
              <a:t> </a:t>
            </a:r>
            <a:r>
              <a:rPr lang="en-US" sz="2400" b="0" err="1">
                <a:latin typeface="Calibri"/>
                <a:cs typeface="Calibri"/>
              </a:rPr>
              <a:t>spesielt</a:t>
            </a:r>
            <a:r>
              <a:rPr lang="en-US" sz="2400" b="0">
                <a:latin typeface="Calibri"/>
                <a:cs typeface="Calibri"/>
              </a:rPr>
              <a:t> </a:t>
            </a:r>
            <a:r>
              <a:rPr lang="en-US" sz="2400" b="0" err="1">
                <a:latin typeface="Calibri"/>
                <a:cs typeface="Calibri"/>
              </a:rPr>
              <a:t>nyttig</a:t>
            </a:r>
            <a:r>
              <a:rPr lang="en-US" sz="2400" b="0">
                <a:latin typeface="Calibri"/>
                <a:cs typeface="Calibri"/>
              </a:rPr>
              <a:t> for </a:t>
            </a:r>
            <a:r>
              <a:rPr lang="en-US" sz="2400" b="0" err="1">
                <a:latin typeface="Calibri"/>
                <a:cs typeface="Calibri"/>
              </a:rPr>
              <a:t>dei</a:t>
            </a:r>
            <a:r>
              <a:rPr lang="en-US" sz="2400" b="0">
                <a:latin typeface="Calibri"/>
                <a:cs typeface="Calibri"/>
              </a:rPr>
              <a:t> </a:t>
            </a:r>
            <a:r>
              <a:rPr lang="en-US" sz="2400" b="0" err="1">
                <a:latin typeface="Calibri"/>
                <a:cs typeface="Calibri"/>
              </a:rPr>
              <a:t>som</a:t>
            </a:r>
            <a:r>
              <a:rPr lang="en-US" sz="2400" b="0">
                <a:latin typeface="Calibri"/>
                <a:cs typeface="Calibri"/>
              </a:rPr>
              <a:t> </a:t>
            </a:r>
            <a:r>
              <a:rPr lang="en-US" sz="2400" b="0" err="1">
                <a:latin typeface="Calibri"/>
                <a:cs typeface="Calibri"/>
              </a:rPr>
              <a:t>vurderer</a:t>
            </a:r>
            <a:r>
              <a:rPr lang="en-US" sz="2400" b="0">
                <a:latin typeface="Calibri"/>
                <a:cs typeface="Calibri"/>
              </a:rPr>
              <a:t> </a:t>
            </a:r>
            <a:r>
              <a:rPr lang="en-US" sz="2400" b="0" err="1">
                <a:latin typeface="Calibri"/>
                <a:cs typeface="Calibri"/>
              </a:rPr>
              <a:t>yrkesfag</a:t>
            </a:r>
            <a:r>
              <a:rPr lang="en-US" sz="2400" b="0">
                <a:latin typeface="Calibri"/>
                <a:cs typeface="Calibri"/>
              </a:rPr>
              <a:t> </a:t>
            </a:r>
            <a:r>
              <a:rPr lang="en-US" sz="2400" b="0" err="1">
                <a:latin typeface="Calibri"/>
                <a:cs typeface="Calibri"/>
              </a:rPr>
              <a:t>seinare</a:t>
            </a:r>
            <a:r>
              <a:rPr lang="en-US" sz="2400" b="0">
                <a:latin typeface="Calibri"/>
                <a:cs typeface="Calibri"/>
              </a:rPr>
              <a:t>.</a:t>
            </a:r>
            <a:endParaRPr lang="en-US"/>
          </a:p>
          <a:p>
            <a:pPr marL="0" indent="0">
              <a:buNone/>
            </a:pPr>
            <a:endParaRPr lang="en-US" sz="2400" b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400" b="0" err="1">
                <a:latin typeface="Calibri"/>
                <a:cs typeface="Calibri"/>
              </a:rPr>
              <a:t>Samtidig</a:t>
            </a:r>
            <a:r>
              <a:rPr lang="en-US" sz="2400" b="0">
                <a:latin typeface="Calibri"/>
                <a:cs typeface="Calibri"/>
              </a:rPr>
              <a:t> </a:t>
            </a:r>
            <a:r>
              <a:rPr lang="en-US" sz="2400" b="0" err="1">
                <a:latin typeface="Calibri"/>
                <a:cs typeface="Calibri"/>
              </a:rPr>
              <a:t>bør</a:t>
            </a:r>
            <a:r>
              <a:rPr lang="en-US" sz="2400" b="0">
                <a:latin typeface="Calibri"/>
                <a:cs typeface="Calibri"/>
              </a:rPr>
              <a:t> </a:t>
            </a:r>
            <a:r>
              <a:rPr lang="en-US" sz="2400" b="0" err="1">
                <a:latin typeface="Calibri"/>
                <a:cs typeface="Calibri"/>
              </a:rPr>
              <a:t>ein</a:t>
            </a:r>
            <a:r>
              <a:rPr lang="en-US" sz="2400" b="0">
                <a:latin typeface="Calibri"/>
                <a:cs typeface="Calibri"/>
              </a:rPr>
              <a:t> </a:t>
            </a:r>
            <a:r>
              <a:rPr lang="en-US" sz="2400" b="0" err="1">
                <a:latin typeface="Calibri"/>
                <a:cs typeface="Calibri"/>
              </a:rPr>
              <a:t>vere</a:t>
            </a:r>
            <a:r>
              <a:rPr lang="en-US" sz="2400" b="0">
                <a:latin typeface="Calibri"/>
                <a:cs typeface="Calibri"/>
              </a:rPr>
              <a:t> </a:t>
            </a:r>
            <a:r>
              <a:rPr lang="en-US" sz="2400" b="0" err="1">
                <a:latin typeface="Calibri"/>
                <a:cs typeface="Calibri"/>
              </a:rPr>
              <a:t>klar</a:t>
            </a:r>
            <a:r>
              <a:rPr lang="en-US" sz="2400" b="0">
                <a:latin typeface="Calibri"/>
                <a:cs typeface="Calibri"/>
              </a:rPr>
              <a:t> over at </a:t>
            </a:r>
            <a:r>
              <a:rPr lang="en-US" sz="2400" b="0" err="1">
                <a:latin typeface="Calibri"/>
                <a:cs typeface="Calibri"/>
              </a:rPr>
              <a:t>språkfag</a:t>
            </a:r>
            <a:r>
              <a:rPr lang="en-US" sz="2400" b="0">
                <a:latin typeface="Calibri"/>
                <a:cs typeface="Calibri"/>
              </a:rPr>
              <a:t> </a:t>
            </a:r>
            <a:r>
              <a:rPr lang="en-US" sz="2400" b="0" err="1">
                <a:latin typeface="Calibri"/>
                <a:cs typeface="Calibri"/>
              </a:rPr>
              <a:t>kan</a:t>
            </a:r>
            <a:r>
              <a:rPr lang="en-US" sz="2400" b="0">
                <a:latin typeface="Calibri"/>
                <a:cs typeface="Calibri"/>
              </a:rPr>
              <a:t> </a:t>
            </a:r>
            <a:r>
              <a:rPr lang="en-US" sz="2400" b="0" err="1">
                <a:latin typeface="Calibri"/>
                <a:cs typeface="Calibri"/>
              </a:rPr>
              <a:t>vere</a:t>
            </a:r>
            <a:r>
              <a:rPr lang="en-US" sz="2400" b="0">
                <a:latin typeface="Calibri"/>
                <a:cs typeface="Calibri"/>
              </a:rPr>
              <a:t> </a:t>
            </a:r>
            <a:r>
              <a:rPr lang="en-US" sz="2400" b="0" err="1">
                <a:latin typeface="Calibri"/>
                <a:cs typeface="Calibri"/>
              </a:rPr>
              <a:t>ein</a:t>
            </a:r>
            <a:r>
              <a:rPr lang="en-US" sz="2400" b="0">
                <a:latin typeface="Calibri"/>
                <a:cs typeface="Calibri"/>
              </a:rPr>
              <a:t> </a:t>
            </a:r>
            <a:r>
              <a:rPr lang="en-US" sz="2400" b="0" err="1">
                <a:latin typeface="Calibri"/>
                <a:cs typeface="Calibri"/>
              </a:rPr>
              <a:t>fordel</a:t>
            </a:r>
            <a:r>
              <a:rPr lang="en-US" sz="2400" b="0">
                <a:latin typeface="Calibri"/>
                <a:cs typeface="Calibri"/>
              </a:rPr>
              <a:t> om </a:t>
            </a:r>
            <a:r>
              <a:rPr lang="en-US" sz="2400" b="0" err="1">
                <a:latin typeface="Calibri"/>
                <a:cs typeface="Calibri"/>
              </a:rPr>
              <a:t>ein</a:t>
            </a:r>
            <a:r>
              <a:rPr lang="en-US" sz="2400" b="0">
                <a:latin typeface="Calibri"/>
                <a:cs typeface="Calibri"/>
              </a:rPr>
              <a:t> </a:t>
            </a:r>
            <a:r>
              <a:rPr lang="en-US" sz="2400" b="0" err="1">
                <a:latin typeface="Calibri"/>
                <a:cs typeface="Calibri"/>
              </a:rPr>
              <a:t>planlegg</a:t>
            </a:r>
            <a:r>
              <a:rPr lang="en-US" sz="2400" b="0">
                <a:latin typeface="Calibri"/>
                <a:cs typeface="Calibri"/>
              </a:rPr>
              <a:t> </a:t>
            </a:r>
            <a:r>
              <a:rPr lang="en-US" sz="2400" b="0" err="1">
                <a:latin typeface="Calibri"/>
                <a:cs typeface="Calibri"/>
              </a:rPr>
              <a:t>vidare</a:t>
            </a:r>
            <a:r>
              <a:rPr lang="en-US" sz="2400" b="0">
                <a:latin typeface="Calibri"/>
                <a:cs typeface="Calibri"/>
              </a:rPr>
              <a:t> </a:t>
            </a:r>
            <a:r>
              <a:rPr lang="en-US" sz="2400" b="0" err="1">
                <a:latin typeface="Calibri"/>
                <a:cs typeface="Calibri"/>
              </a:rPr>
              <a:t>studiar</a:t>
            </a:r>
            <a:r>
              <a:rPr lang="en-US" sz="2400" b="0">
                <a:latin typeface="Calibri"/>
                <a:cs typeface="Calibri"/>
              </a:rPr>
              <a:t>.</a:t>
            </a:r>
            <a:endParaRPr lang="en-US" sz="2400" b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sz="2400" b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400" b="0">
                <a:latin typeface="Calibri"/>
                <a:cs typeface="Calibri"/>
              </a:rPr>
              <a:t> Valet </a:t>
            </a:r>
            <a:r>
              <a:rPr lang="en-US" sz="2400" b="0" err="1">
                <a:latin typeface="Calibri"/>
                <a:cs typeface="Calibri"/>
              </a:rPr>
              <a:t>bør</a:t>
            </a:r>
            <a:r>
              <a:rPr lang="en-US" sz="2400" b="0">
                <a:latin typeface="Calibri"/>
                <a:cs typeface="Calibri"/>
              </a:rPr>
              <a:t> </a:t>
            </a:r>
            <a:r>
              <a:rPr lang="en-US" sz="2400" b="0" err="1">
                <a:latin typeface="Calibri"/>
                <a:cs typeface="Calibri"/>
              </a:rPr>
              <a:t>derfor</a:t>
            </a:r>
            <a:r>
              <a:rPr lang="en-US" sz="2400" b="0">
                <a:latin typeface="Calibri"/>
                <a:cs typeface="Calibri"/>
              </a:rPr>
              <a:t> handle om </a:t>
            </a:r>
            <a:r>
              <a:rPr lang="en-US" sz="2400" b="0" err="1">
                <a:latin typeface="Calibri"/>
                <a:cs typeface="Calibri"/>
              </a:rPr>
              <a:t>kva</a:t>
            </a:r>
            <a:r>
              <a:rPr lang="en-US" sz="2400" b="0">
                <a:latin typeface="Calibri"/>
                <a:cs typeface="Calibri"/>
              </a:rPr>
              <a:t> eleven </a:t>
            </a:r>
            <a:r>
              <a:rPr lang="en-US" sz="2400" b="0" err="1">
                <a:latin typeface="Calibri"/>
                <a:cs typeface="Calibri"/>
              </a:rPr>
              <a:t>trivst</a:t>
            </a:r>
            <a:r>
              <a:rPr lang="en-US" sz="2400" b="0">
                <a:latin typeface="Calibri"/>
                <a:cs typeface="Calibri"/>
              </a:rPr>
              <a:t> med </a:t>
            </a:r>
            <a:r>
              <a:rPr lang="en-US" sz="2400" b="0" err="1">
                <a:latin typeface="Calibri"/>
                <a:cs typeface="Calibri"/>
              </a:rPr>
              <a:t>og</a:t>
            </a:r>
            <a:r>
              <a:rPr lang="en-US" sz="2400" b="0">
                <a:latin typeface="Calibri"/>
                <a:cs typeface="Calibri"/>
              </a:rPr>
              <a:t> </a:t>
            </a:r>
            <a:r>
              <a:rPr lang="en-US" sz="2400" b="0" err="1">
                <a:latin typeface="Calibri"/>
                <a:cs typeface="Calibri"/>
              </a:rPr>
              <a:t>kva</a:t>
            </a:r>
            <a:r>
              <a:rPr lang="en-US" sz="2400" b="0">
                <a:latin typeface="Calibri"/>
                <a:cs typeface="Calibri"/>
              </a:rPr>
              <a:t> planar </a:t>
            </a:r>
            <a:r>
              <a:rPr lang="en-US" sz="2400" b="0" err="1">
                <a:latin typeface="Calibri"/>
                <a:cs typeface="Calibri"/>
              </a:rPr>
              <a:t>ein</a:t>
            </a:r>
            <a:r>
              <a:rPr lang="en-US" sz="2400" b="0">
                <a:latin typeface="Calibri"/>
                <a:cs typeface="Calibri"/>
              </a:rPr>
              <a:t> </a:t>
            </a:r>
            <a:r>
              <a:rPr lang="en-US" sz="2400" b="0" err="1">
                <a:latin typeface="Calibri"/>
                <a:cs typeface="Calibri"/>
              </a:rPr>
              <a:t>har</a:t>
            </a:r>
            <a:r>
              <a:rPr lang="en-US" sz="2400" b="0">
                <a:latin typeface="Calibri"/>
                <a:cs typeface="Calibri"/>
              </a:rPr>
              <a:t> </a:t>
            </a:r>
            <a:r>
              <a:rPr lang="en-US" sz="2400" b="0" err="1">
                <a:latin typeface="Calibri"/>
                <a:cs typeface="Calibri"/>
              </a:rPr>
              <a:t>vidare</a:t>
            </a:r>
            <a:r>
              <a:rPr lang="en-US" sz="2400" b="0">
                <a:latin typeface="Calibri"/>
                <a:cs typeface="Calibri"/>
              </a:rPr>
              <a:t>.</a:t>
            </a:r>
            <a:endParaRPr lang="en-US" sz="2400" b="0">
              <a:latin typeface="Calibri"/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72900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Viktig å </a:t>
            </a:r>
            <a:r>
              <a:rPr lang="nb-NO" err="1"/>
              <a:t>tenkja</a:t>
            </a:r>
            <a:r>
              <a:rPr lang="nb-NO"/>
              <a:t> over før prioritering</a:t>
            </a:r>
          </a:p>
        </p:txBody>
      </p:sp>
      <p:sp>
        <p:nvSpPr>
          <p:cNvPr id="8" name="Plassholder for innhold 7"/>
          <p:cNvSpPr>
            <a:spLocks noGrp="1"/>
          </p:cNvSpPr>
          <p:nvPr>
            <p:ph idx="1"/>
          </p:nvPr>
        </p:nvSpPr>
        <p:spPr>
          <a:xfrm>
            <a:off x="539552" y="1628800"/>
            <a:ext cx="7156648" cy="3744416"/>
          </a:xfrm>
        </p:spPr>
        <p:txBody>
          <a:bodyPr/>
          <a:lstStyle/>
          <a:p>
            <a:r>
              <a:rPr lang="nn-NO" sz="2400" b="0">
                <a:latin typeface="Calibri"/>
                <a:cs typeface="Calibri"/>
              </a:rPr>
              <a:t>Likar eleven å jobba med språk, eller er </a:t>
            </a:r>
            <a:r>
              <a:rPr lang="nn-NO" sz="2400" b="0" err="1">
                <a:latin typeface="Calibri"/>
                <a:cs typeface="Calibri"/>
              </a:rPr>
              <a:t>t.d</a:t>
            </a:r>
            <a:r>
              <a:rPr lang="nn-NO" sz="2400" b="0">
                <a:latin typeface="Calibri"/>
                <a:cs typeface="Calibri"/>
              </a:rPr>
              <a:t> engelsk tilstrekkeleg?</a:t>
            </a:r>
            <a:endParaRPr lang="nn-NO">
              <a:latin typeface="Calibri"/>
              <a:cs typeface="Calibri"/>
            </a:endParaRPr>
          </a:p>
          <a:p>
            <a:r>
              <a:rPr lang="nb-NO" sz="2400" b="0">
                <a:latin typeface="Calibri"/>
                <a:cs typeface="Calibri"/>
              </a:rPr>
              <a:t>De som </a:t>
            </a:r>
            <a:r>
              <a:rPr lang="nb-NO" sz="2400" b="0" err="1">
                <a:latin typeface="Calibri"/>
                <a:cs typeface="Calibri"/>
              </a:rPr>
              <a:t>føresette</a:t>
            </a:r>
            <a:r>
              <a:rPr lang="nb-NO" sz="2400" b="0">
                <a:latin typeface="Calibri"/>
                <a:cs typeface="Calibri"/>
              </a:rPr>
              <a:t> kjenner eleven best. Kva vil passe for min ungdom? Kan </a:t>
            </a:r>
            <a:r>
              <a:rPr lang="nb-NO" sz="2400" b="0" err="1">
                <a:latin typeface="Calibri"/>
                <a:cs typeface="Calibri"/>
              </a:rPr>
              <a:t>vera</a:t>
            </a:r>
            <a:r>
              <a:rPr lang="nb-NO" sz="2400" b="0">
                <a:latin typeface="Calibri"/>
                <a:cs typeface="Calibri"/>
              </a:rPr>
              <a:t> </a:t>
            </a:r>
            <a:r>
              <a:rPr lang="nb-NO" sz="2400" b="0" err="1">
                <a:latin typeface="Calibri"/>
                <a:cs typeface="Calibri"/>
              </a:rPr>
              <a:t>mogleg</a:t>
            </a:r>
            <a:r>
              <a:rPr lang="nb-NO" sz="2400" b="0">
                <a:latin typeface="Calibri"/>
                <a:cs typeface="Calibri"/>
              </a:rPr>
              <a:t> å byte </a:t>
            </a:r>
            <a:r>
              <a:rPr lang="nb-NO" sz="2400" b="0" err="1">
                <a:latin typeface="Calibri"/>
                <a:cs typeface="Calibri"/>
              </a:rPr>
              <a:t>hausten</a:t>
            </a:r>
            <a:r>
              <a:rPr lang="nb-NO" sz="2400" b="0">
                <a:latin typeface="Calibri"/>
                <a:cs typeface="Calibri"/>
              </a:rPr>
              <a:t> 8.trinn, men det må </a:t>
            </a:r>
            <a:r>
              <a:rPr lang="nb-NO" sz="2400" b="0" err="1">
                <a:latin typeface="Calibri"/>
                <a:cs typeface="Calibri"/>
              </a:rPr>
              <a:t>vera</a:t>
            </a:r>
            <a:r>
              <a:rPr lang="nb-NO" sz="2400" b="0">
                <a:latin typeface="Calibri"/>
                <a:cs typeface="Calibri"/>
              </a:rPr>
              <a:t> plass i faget </a:t>
            </a:r>
            <a:r>
              <a:rPr lang="nb-NO" sz="2400" b="0" err="1">
                <a:latin typeface="Calibri"/>
                <a:cs typeface="Calibri"/>
              </a:rPr>
              <a:t>ein</a:t>
            </a:r>
            <a:r>
              <a:rPr lang="nb-NO" sz="2400" b="0">
                <a:latin typeface="Calibri"/>
                <a:cs typeface="Calibri"/>
              </a:rPr>
              <a:t> </a:t>
            </a:r>
            <a:r>
              <a:rPr lang="nb-NO" sz="2400" b="0" err="1">
                <a:latin typeface="Calibri"/>
                <a:cs typeface="Calibri"/>
              </a:rPr>
              <a:t>ønskjer</a:t>
            </a:r>
            <a:r>
              <a:rPr lang="nb-NO" sz="2400" b="0">
                <a:latin typeface="Calibri"/>
                <a:cs typeface="Calibri"/>
              </a:rPr>
              <a:t> å byte til</a:t>
            </a:r>
          </a:p>
          <a:p>
            <a:r>
              <a:rPr lang="nb-NO" sz="2400" b="0">
                <a:latin typeface="Calibri"/>
                <a:cs typeface="Calibri"/>
              </a:rPr>
              <a:t>Kan få </a:t>
            </a:r>
            <a:r>
              <a:rPr lang="nb-NO" sz="2400" b="0" err="1">
                <a:latin typeface="Calibri"/>
                <a:cs typeface="Calibri"/>
              </a:rPr>
              <a:t>konsekvensar</a:t>
            </a:r>
            <a:r>
              <a:rPr lang="nb-NO" sz="2400" b="0">
                <a:latin typeface="Calibri"/>
                <a:cs typeface="Calibri"/>
              </a:rPr>
              <a:t> for </a:t>
            </a:r>
            <a:r>
              <a:rPr lang="nb-NO" sz="2400" b="0" err="1">
                <a:latin typeface="Calibri"/>
                <a:cs typeface="Calibri"/>
              </a:rPr>
              <a:t>vidare</a:t>
            </a:r>
            <a:r>
              <a:rPr lang="nb-NO" sz="2400" b="0">
                <a:latin typeface="Calibri"/>
                <a:cs typeface="Calibri"/>
              </a:rPr>
              <a:t> utdanningsløp: s</a:t>
            </a:r>
            <a:r>
              <a:rPr lang="nn-NO" sz="2400" b="0">
                <a:latin typeface="Calibri"/>
                <a:cs typeface="Calibri"/>
              </a:rPr>
              <a:t>kal eleven gå på studieførebuande eller yrkesfagleg etter ungdomsskulen?</a:t>
            </a:r>
          </a:p>
          <a:p>
            <a:endParaRPr lang="nb-NO" sz="2400" b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6882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sz="3600">
                <a:latin typeface="Calibri"/>
                <a:ea typeface="Calibri"/>
                <a:cs typeface="Calibri"/>
              </a:rPr>
              <a:t>Yrkesfaglege utdanningsprogram</a:t>
            </a:r>
            <a:endParaRPr lang="nb-NO" sz="360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83568" y="1628800"/>
            <a:ext cx="8003232" cy="4320480"/>
          </a:xfrm>
        </p:spPr>
        <p:txBody>
          <a:bodyPr/>
          <a:lstStyle/>
          <a:p>
            <a:r>
              <a:rPr lang="nn-NO" sz="2400" b="0">
                <a:latin typeface="Calibri"/>
                <a:cs typeface="Calibri"/>
              </a:rPr>
              <a:t>Her er ikkje krav om noko</a:t>
            </a:r>
            <a:r>
              <a:rPr lang="nn-NO" sz="2400" b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nn-NO" sz="2400" b="0">
                <a:latin typeface="Calibri"/>
                <a:cs typeface="Calibri"/>
              </a:rPr>
              <a:t>framandspråk frå ungdomsskulen. Yrkesfag har heller ikkje tilbod om andre framandspråk.</a:t>
            </a:r>
          </a:p>
          <a:p>
            <a:pPr marL="0" indent="0">
              <a:buNone/>
            </a:pPr>
            <a:r>
              <a:rPr lang="nn-NO" sz="2400" b="0">
                <a:latin typeface="Calibri"/>
                <a:ea typeface="Calibri"/>
                <a:cs typeface="Calibri"/>
              </a:rPr>
              <a:t>     Pr.no har VG1 engelsk og VG2 norsk</a:t>
            </a:r>
            <a:endParaRPr lang="nn-NO" sz="2400" b="0">
              <a:ea typeface="Calibri"/>
              <a:cs typeface="Calibri"/>
            </a:endParaRPr>
          </a:p>
          <a:p>
            <a:pPr>
              <a:buNone/>
            </a:pPr>
            <a:endParaRPr lang="nn-NO" sz="2400" b="0"/>
          </a:p>
          <a:p>
            <a:r>
              <a:rPr lang="nn-NO" sz="2400" b="0">
                <a:latin typeface="Calibri"/>
                <a:ea typeface="Calibri"/>
                <a:cs typeface="Calibri"/>
              </a:rPr>
              <a:t>MEN arbeidsmarknaden i Noreg er internasjonal, med utanlandske fagfolk og norske fagfolk i utlandet. Det kan difor vera lurt og læra seg fleire språk!</a:t>
            </a:r>
            <a:endParaRPr lang="nb-NO" sz="2400" b="0">
              <a:latin typeface="Calibri"/>
              <a:ea typeface="Calibri"/>
              <a:cs typeface="Calibri"/>
            </a:endParaRPr>
          </a:p>
        </p:txBody>
      </p:sp>
      <p:cxnSp>
        <p:nvCxnSpPr>
          <p:cNvPr id="5" name="Vinkel 4"/>
          <p:cNvCxnSpPr/>
          <p:nvPr/>
        </p:nvCxnSpPr>
        <p:spPr>
          <a:xfrm rot="5400000">
            <a:off x="4824028" y="1016732"/>
            <a:ext cx="72008" cy="127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842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54563" y="476672"/>
            <a:ext cx="8789437" cy="1287041"/>
          </a:xfrm>
        </p:spPr>
        <p:txBody>
          <a:bodyPr/>
          <a:lstStyle/>
          <a:p>
            <a:r>
              <a:rPr lang="nn-NO"/>
              <a:t>Studieførebuande utdanningsprogram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176688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nn-NO" sz="2400" b="0">
                <a:latin typeface="Calibri"/>
                <a:cs typeface="Calibri"/>
              </a:rPr>
              <a:t>Eleven kan starta med nytt framandspråk på vg1, men må då ha språk i 3 år. </a:t>
            </a:r>
            <a:endParaRPr lang="nn-NO" sz="2400" b="0">
              <a:cs typeface="Calibri"/>
            </a:endParaRPr>
          </a:p>
          <a:p>
            <a:r>
              <a:rPr lang="nn-NO" sz="2400" b="0">
                <a:latin typeface="Calibri"/>
                <a:cs typeface="Calibri"/>
              </a:rPr>
              <a:t>Elevar som har hatt framandspråk i ungdomsskulen, og vel det same i </a:t>
            </a:r>
            <a:r>
              <a:rPr lang="nn-NO" sz="2400" b="0" err="1">
                <a:latin typeface="Calibri"/>
                <a:cs typeface="Calibri"/>
              </a:rPr>
              <a:t>vgs</a:t>
            </a:r>
            <a:r>
              <a:rPr lang="nn-NO" sz="2400" b="0">
                <a:latin typeface="Calibri"/>
                <a:cs typeface="Calibri"/>
              </a:rPr>
              <a:t>, er ferdig med språk etter vg2.  </a:t>
            </a:r>
          </a:p>
          <a:p>
            <a:r>
              <a:rPr lang="nn-NO" sz="2400" b="0">
                <a:latin typeface="Calibri"/>
                <a:cs typeface="Calibri"/>
              </a:rPr>
              <a:t>Elevar som er ferdig med språk etter vg2, kan ta fleire programfag på vg3. Dette kan ha noko å bety for enkelte vidare utdanningar, døme medisin, enkelte </a:t>
            </a:r>
            <a:r>
              <a:rPr lang="nn-NO" sz="2400" b="0" err="1">
                <a:latin typeface="Calibri"/>
                <a:cs typeface="Calibri"/>
              </a:rPr>
              <a:t>ingeniørstudier</a:t>
            </a:r>
            <a:r>
              <a:rPr lang="nn-NO" sz="2400" b="0">
                <a:latin typeface="Calibri"/>
                <a:cs typeface="Calibri"/>
              </a:rPr>
              <a:t>, tannlege, veterinær </a:t>
            </a:r>
            <a:r>
              <a:rPr lang="nn-NO" sz="2400" b="0" err="1">
                <a:latin typeface="Calibri"/>
                <a:cs typeface="Calibri"/>
              </a:rPr>
              <a:t>m.fl</a:t>
            </a:r>
            <a:r>
              <a:rPr lang="nn-NO" sz="2400" b="0">
                <a:latin typeface="Calibri"/>
                <a:cs typeface="Calibri"/>
              </a:rPr>
              <a:t>.</a:t>
            </a:r>
            <a:endParaRPr lang="nb-NO" sz="2400" b="0">
              <a:latin typeface="Calibri"/>
              <a:ea typeface="Calibri"/>
              <a:cs typeface="Calibri"/>
            </a:endParaRPr>
          </a:p>
          <a:p>
            <a:endParaRPr lang="nn-NO" sz="2400" b="0">
              <a:cs typeface="Calibri" pitchFamily="34" charset="0"/>
            </a:endParaRPr>
          </a:p>
          <a:p>
            <a:endParaRPr lang="nn-NO" sz="2400" b="0"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865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ete 5">
            <a:extLst>
              <a:ext uri="{FF2B5EF4-FFF2-40B4-BE49-F238E27FC236}">
                <a16:creationId xmlns:a16="http://schemas.microsoft.com/office/drawing/2014/main" id="{A798169B-7E82-497D-8148-85C16201D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502229"/>
            <a:ext cx="6858000" cy="4357395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954F64DA-6199-480A-8E7E-0AA0EFBC56C8}"/>
              </a:ext>
            </a:extLst>
          </p:cNvPr>
          <p:cNvSpPr txBox="1"/>
          <p:nvPr/>
        </p:nvSpPr>
        <p:spPr>
          <a:xfrm>
            <a:off x="2286000" y="513184"/>
            <a:ext cx="4348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4400" b="1"/>
              <a:t>VALFAG</a:t>
            </a:r>
          </a:p>
        </p:txBody>
      </p:sp>
    </p:spTree>
    <p:extLst>
      <p:ext uri="{BB962C8B-B14F-4D97-AF65-F5344CB8AC3E}">
        <p14:creationId xmlns:p14="http://schemas.microsoft.com/office/powerpoint/2010/main" val="29489530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 err="1"/>
              <a:t>Valfag</a:t>
            </a:r>
            <a:r>
              <a:rPr lang="nb-NO" sz="3600"/>
              <a:t> ved BUS</a:t>
            </a:r>
            <a:endParaRPr lang="nn-NO" sz="360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28800"/>
            <a:ext cx="4038600" cy="1909928"/>
          </a:xfrm>
        </p:spPr>
        <p:txBody>
          <a:bodyPr/>
          <a:lstStyle/>
          <a:p>
            <a:r>
              <a:rPr lang="nn-NO" sz="2400" b="0">
                <a:latin typeface="Calibri"/>
                <a:ea typeface="Calibri"/>
                <a:cs typeface="Calibri"/>
              </a:rPr>
              <a:t>Design og redesign</a:t>
            </a:r>
          </a:p>
          <a:p>
            <a:r>
              <a:rPr lang="nn-NO" sz="2400" b="0"/>
              <a:t>Friluftsliv </a:t>
            </a:r>
          </a:p>
          <a:p>
            <a:r>
              <a:rPr lang="nn-NO" sz="2400" b="0"/>
              <a:t>Fysisk aktivitet og helse</a:t>
            </a:r>
          </a:p>
          <a:p>
            <a:r>
              <a:rPr lang="nn-NO" sz="2400" b="0"/>
              <a:t>Innsats for andre</a:t>
            </a:r>
          </a:p>
          <a:p>
            <a:pPr marL="0" indent="0">
              <a:buNone/>
            </a:pPr>
            <a:endParaRPr lang="nn-NO" sz="2400" b="0"/>
          </a:p>
          <a:p>
            <a:endParaRPr lang="nn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28800"/>
            <a:ext cx="4038600" cy="3171800"/>
          </a:xfrm>
        </p:spPr>
        <p:txBody>
          <a:bodyPr/>
          <a:lstStyle/>
          <a:p>
            <a:r>
              <a:rPr lang="nn-NO" sz="2400" b="0"/>
              <a:t>Produksjon for scene</a:t>
            </a:r>
          </a:p>
          <a:p>
            <a:r>
              <a:rPr lang="nn-NO" sz="2400" b="0"/>
              <a:t>Teknologi og design </a:t>
            </a:r>
          </a:p>
          <a:p>
            <a:r>
              <a:rPr lang="nn-NO" sz="2400" b="0">
                <a:latin typeface="Calibri"/>
                <a:ea typeface="Calibri"/>
                <a:cs typeface="Calibri"/>
              </a:rPr>
              <a:t>Utvikling av </a:t>
            </a:r>
            <a:r>
              <a:rPr lang="nn-NO" sz="2400" b="0" err="1">
                <a:latin typeface="Calibri"/>
                <a:ea typeface="Calibri"/>
                <a:cs typeface="Calibri"/>
              </a:rPr>
              <a:t>produkter</a:t>
            </a:r>
            <a:r>
              <a:rPr lang="nn-NO" sz="2400" b="0">
                <a:latin typeface="Calibri"/>
                <a:ea typeface="Calibri"/>
                <a:cs typeface="Calibri"/>
              </a:rPr>
              <a:t> og </a:t>
            </a:r>
            <a:r>
              <a:rPr lang="nn-NO" sz="2400" b="0" err="1">
                <a:latin typeface="Calibri"/>
                <a:ea typeface="Calibri"/>
                <a:cs typeface="Calibri"/>
              </a:rPr>
              <a:t>tjenester</a:t>
            </a:r>
            <a:endParaRPr lang="nn-NO" sz="2400" b="0">
              <a:latin typeface="Calibri"/>
              <a:ea typeface="Calibri"/>
              <a:cs typeface="Calibri"/>
            </a:endParaRPr>
          </a:p>
          <a:p>
            <a:endParaRPr lang="nn-NO" sz="2400" b="0">
              <a:ea typeface="Calibri"/>
              <a:cs typeface="Calibri"/>
            </a:endParaRPr>
          </a:p>
          <a:p>
            <a:endParaRPr lang="nb-NO" sz="2400" b="0">
              <a:solidFill>
                <a:srgbClr val="000000"/>
              </a:solidFill>
              <a:ea typeface="Calibri" pitchFamily="34" charset="0"/>
              <a:cs typeface="Calibri" pitchFamily="34" charset="0"/>
            </a:endParaRPr>
          </a:p>
          <a:p>
            <a:endParaRPr lang="nn-NO" sz="2400" u="sng">
              <a:solidFill>
                <a:srgbClr val="FF0000"/>
              </a:solidFill>
              <a:ea typeface="Calibri" pitchFamily="34" charset="0"/>
              <a:cs typeface="Calibri"/>
            </a:endParaRPr>
          </a:p>
          <a:p>
            <a:endParaRPr lang="nn-NO" sz="2400" b="0"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3308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>
                <a:latin typeface="Calibri"/>
                <a:cs typeface="Calibri"/>
              </a:rPr>
              <a:t>Praktisk informasjon til val</a:t>
            </a:r>
            <a:endParaRPr lang="nn-NO" sz="3600">
              <a:latin typeface="Calibri"/>
              <a:cs typeface="Calibri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484508"/>
            <a:ext cx="8229600" cy="4402301"/>
          </a:xfrm>
        </p:spPr>
        <p:txBody>
          <a:bodyPr/>
          <a:lstStyle/>
          <a:p>
            <a:r>
              <a:rPr lang="nb-NO" sz="2400" b="0" err="1">
                <a:latin typeface="Calibri"/>
                <a:cs typeface="Calibri"/>
              </a:rPr>
              <a:t>Føresette</a:t>
            </a:r>
            <a:r>
              <a:rPr lang="nb-NO" sz="2400" b="0">
                <a:latin typeface="Calibri"/>
                <a:cs typeface="Calibri"/>
              </a:rPr>
              <a:t> får tilsendt lenke i Vigilo onsdag 06.05. Gjer val </a:t>
            </a:r>
            <a:r>
              <a:rPr lang="nb-NO" sz="2400" b="0" err="1">
                <a:latin typeface="Calibri"/>
                <a:cs typeface="Calibri"/>
              </a:rPr>
              <a:t>saman</a:t>
            </a:r>
            <a:r>
              <a:rPr lang="nb-NO" sz="2400" b="0">
                <a:latin typeface="Calibri"/>
                <a:cs typeface="Calibri"/>
              </a:rPr>
              <a:t> med elev </a:t>
            </a:r>
          </a:p>
          <a:p>
            <a:r>
              <a:rPr lang="nb-NO" sz="2400" b="0">
                <a:latin typeface="Calibri"/>
                <a:cs typeface="Calibri"/>
              </a:rPr>
              <a:t>Registrer med </a:t>
            </a:r>
            <a:r>
              <a:rPr lang="nb-NO" sz="2400" b="0" err="1">
                <a:latin typeface="Calibri"/>
                <a:cs typeface="Calibri"/>
              </a:rPr>
              <a:t>namn</a:t>
            </a:r>
            <a:r>
              <a:rPr lang="nb-NO" sz="2400" b="0">
                <a:latin typeface="Calibri"/>
                <a:cs typeface="Calibri"/>
              </a:rPr>
              <a:t>, </a:t>
            </a:r>
            <a:r>
              <a:rPr lang="nb-NO" sz="2400" b="0" err="1">
                <a:latin typeface="Calibri"/>
                <a:cs typeface="Calibri"/>
              </a:rPr>
              <a:t>barneskule</a:t>
            </a:r>
            <a:r>
              <a:rPr lang="nb-NO" sz="2400" b="0">
                <a:latin typeface="Calibri"/>
                <a:cs typeface="Calibri"/>
              </a:rPr>
              <a:t> og klasse 8.tr</a:t>
            </a:r>
            <a:endParaRPr lang="nb-NO" sz="2400" b="0">
              <a:cs typeface="Calibri"/>
            </a:endParaRPr>
          </a:p>
          <a:p>
            <a:r>
              <a:rPr lang="nb-NO" sz="2400" b="0">
                <a:latin typeface="Calibri"/>
                <a:cs typeface="Calibri"/>
              </a:rPr>
              <a:t>Elev prioriterer 3 </a:t>
            </a:r>
            <a:r>
              <a:rPr lang="nb-NO" sz="2400" b="0" err="1">
                <a:latin typeface="Calibri"/>
                <a:cs typeface="Calibri"/>
              </a:rPr>
              <a:t>ønskjer</a:t>
            </a:r>
            <a:r>
              <a:rPr lang="nb-NO" sz="2400" b="0">
                <a:latin typeface="Calibri"/>
                <a:cs typeface="Calibri"/>
              </a:rPr>
              <a:t> for </a:t>
            </a:r>
            <a:r>
              <a:rPr lang="nb-NO" sz="2400" b="0" err="1">
                <a:latin typeface="Calibri"/>
                <a:cs typeface="Calibri"/>
              </a:rPr>
              <a:t>valfag</a:t>
            </a:r>
            <a:r>
              <a:rPr lang="nb-NO" sz="2400" b="0">
                <a:latin typeface="Calibri"/>
                <a:cs typeface="Calibri"/>
              </a:rPr>
              <a:t> og 3 </a:t>
            </a:r>
            <a:r>
              <a:rPr lang="nb-NO" sz="2400" b="0" err="1">
                <a:latin typeface="Calibri"/>
                <a:cs typeface="Calibri"/>
              </a:rPr>
              <a:t>ønskjer</a:t>
            </a:r>
            <a:r>
              <a:rPr lang="nb-NO" sz="2400" b="0">
                <a:latin typeface="Calibri"/>
                <a:cs typeface="Calibri"/>
              </a:rPr>
              <a:t> for </a:t>
            </a:r>
            <a:r>
              <a:rPr lang="nb-NO" sz="2400" b="0" err="1">
                <a:latin typeface="Calibri"/>
                <a:cs typeface="Calibri"/>
              </a:rPr>
              <a:t>tilvalsfag</a:t>
            </a:r>
            <a:r>
              <a:rPr lang="nb-NO" sz="2400" b="0">
                <a:latin typeface="Calibri"/>
                <a:cs typeface="Calibri"/>
              </a:rPr>
              <a:t>: </a:t>
            </a:r>
            <a:r>
              <a:rPr lang="nb-NO" sz="2400" b="0" err="1">
                <a:latin typeface="Calibri"/>
                <a:cs typeface="Calibri"/>
              </a:rPr>
              <a:t>førsteval</a:t>
            </a:r>
            <a:r>
              <a:rPr lang="nb-NO" sz="2400" b="0">
                <a:latin typeface="Calibri"/>
                <a:cs typeface="Calibri"/>
              </a:rPr>
              <a:t> for det </a:t>
            </a:r>
            <a:r>
              <a:rPr lang="nb-NO" sz="2400" b="0" err="1">
                <a:latin typeface="Calibri"/>
                <a:cs typeface="Calibri"/>
              </a:rPr>
              <a:t>ein</a:t>
            </a:r>
            <a:r>
              <a:rPr lang="nb-NO" sz="2400" b="0">
                <a:latin typeface="Calibri"/>
                <a:cs typeface="Calibri"/>
              </a:rPr>
              <a:t> </a:t>
            </a:r>
            <a:r>
              <a:rPr lang="nb-NO" sz="2400" b="0" err="1">
                <a:latin typeface="Calibri"/>
                <a:cs typeface="Calibri"/>
              </a:rPr>
              <a:t>ønskjer</a:t>
            </a:r>
            <a:r>
              <a:rPr lang="nb-NO" sz="2400" b="0">
                <a:latin typeface="Calibri"/>
                <a:cs typeface="Calibri"/>
              </a:rPr>
              <a:t> mest, </a:t>
            </a:r>
            <a:r>
              <a:rPr lang="nb-NO" sz="2400" b="0" err="1">
                <a:latin typeface="Calibri"/>
                <a:cs typeface="Calibri"/>
              </a:rPr>
              <a:t>andreval</a:t>
            </a:r>
            <a:r>
              <a:rPr lang="nb-NO" sz="2400" b="0">
                <a:latin typeface="Calibri"/>
                <a:cs typeface="Calibri"/>
              </a:rPr>
              <a:t> for det </a:t>
            </a:r>
            <a:r>
              <a:rPr lang="nb-NO" sz="2400" b="0" err="1">
                <a:latin typeface="Calibri"/>
                <a:cs typeface="Calibri"/>
              </a:rPr>
              <a:t>ein</a:t>
            </a:r>
            <a:r>
              <a:rPr lang="nb-NO" sz="2400" b="0">
                <a:latin typeface="Calibri"/>
                <a:cs typeface="Calibri"/>
              </a:rPr>
              <a:t> </a:t>
            </a:r>
            <a:r>
              <a:rPr lang="nb-NO" sz="2400" b="0" err="1">
                <a:latin typeface="Calibri"/>
                <a:cs typeface="Calibri"/>
              </a:rPr>
              <a:t>ønskjer</a:t>
            </a:r>
            <a:r>
              <a:rPr lang="nb-NO" sz="2400" b="0">
                <a:latin typeface="Calibri"/>
                <a:cs typeface="Calibri"/>
              </a:rPr>
              <a:t> nest mest og </a:t>
            </a:r>
            <a:r>
              <a:rPr lang="nb-NO" sz="2400" b="0" err="1">
                <a:latin typeface="Calibri"/>
                <a:cs typeface="Calibri"/>
              </a:rPr>
              <a:t>tredjeval</a:t>
            </a:r>
            <a:r>
              <a:rPr lang="nb-NO" sz="2400" b="0">
                <a:latin typeface="Calibri"/>
                <a:cs typeface="Calibri"/>
              </a:rPr>
              <a:t> er </a:t>
            </a:r>
            <a:r>
              <a:rPr lang="nb-NO" sz="2400" b="0" err="1">
                <a:latin typeface="Calibri"/>
                <a:cs typeface="Calibri"/>
              </a:rPr>
              <a:t>sisteval</a:t>
            </a:r>
            <a:r>
              <a:rPr lang="nb-NO" sz="2400" b="0">
                <a:latin typeface="Calibri"/>
                <a:cs typeface="Calibri"/>
              </a:rPr>
              <a:t>. Eleven får eit av </a:t>
            </a:r>
            <a:r>
              <a:rPr lang="nb-NO" sz="2400" b="0" err="1">
                <a:latin typeface="Calibri"/>
                <a:cs typeface="Calibri"/>
              </a:rPr>
              <a:t>vala</a:t>
            </a:r>
            <a:r>
              <a:rPr lang="nb-NO" sz="2400" b="0">
                <a:latin typeface="Calibri"/>
                <a:cs typeface="Calibri"/>
              </a:rPr>
              <a:t>.</a:t>
            </a:r>
          </a:p>
          <a:p>
            <a:r>
              <a:rPr lang="nb-NO" sz="2400" b="0">
                <a:latin typeface="Calibri"/>
                <a:cs typeface="Calibri"/>
              </a:rPr>
              <a:t>Eleven må og </a:t>
            </a:r>
            <a:r>
              <a:rPr lang="nb-NO" sz="2400" b="0" err="1">
                <a:latin typeface="Calibri"/>
                <a:cs typeface="Calibri"/>
              </a:rPr>
              <a:t>grunngje</a:t>
            </a:r>
            <a:r>
              <a:rPr lang="nb-NO" sz="2400" b="0">
                <a:latin typeface="Calibri"/>
                <a:cs typeface="Calibri"/>
              </a:rPr>
              <a:t> </a:t>
            </a:r>
            <a:r>
              <a:rPr lang="nb-NO" sz="2400" b="0" err="1">
                <a:latin typeface="Calibri"/>
                <a:cs typeface="Calibri"/>
              </a:rPr>
              <a:t>valet</a:t>
            </a:r>
            <a:r>
              <a:rPr lang="nb-NO" sz="2400" b="0">
                <a:latin typeface="Calibri"/>
                <a:cs typeface="Calibri"/>
              </a:rPr>
              <a:t> sitt, som kan hjelpa i prioritering.</a:t>
            </a:r>
            <a:endParaRPr lang="nb-NO" sz="2400" b="0">
              <a:latin typeface="Calibri"/>
              <a:ea typeface="Calibri"/>
              <a:cs typeface="Calibri"/>
            </a:endParaRPr>
          </a:p>
          <a:p>
            <a:r>
              <a:rPr lang="nb-NO" sz="2400" b="0" err="1">
                <a:latin typeface="Calibri"/>
                <a:cs typeface="Calibri"/>
              </a:rPr>
              <a:t>Barneskulane</a:t>
            </a:r>
            <a:r>
              <a:rPr lang="nb-NO" sz="2400" b="0">
                <a:latin typeface="Calibri"/>
                <a:cs typeface="Calibri"/>
              </a:rPr>
              <a:t> kan hjelpe til praktisk om nødvendig.</a:t>
            </a:r>
            <a:endParaRPr lang="nb-NO" sz="2400" b="0">
              <a:latin typeface="Calibri"/>
              <a:ea typeface="Calibri"/>
              <a:cs typeface="Calibri"/>
            </a:endParaRPr>
          </a:p>
          <a:p>
            <a:r>
              <a:rPr lang="nb-NO" sz="2400" b="0">
                <a:latin typeface="Calibri"/>
                <a:cs typeface="Calibri"/>
              </a:rPr>
              <a:t>Frist: tysdag 19.mai, men </a:t>
            </a:r>
            <a:r>
              <a:rPr lang="nb-NO" sz="2400" b="0" err="1">
                <a:latin typeface="Calibri"/>
                <a:cs typeface="Calibri"/>
              </a:rPr>
              <a:t>ønskeleg</a:t>
            </a:r>
            <a:r>
              <a:rPr lang="nb-NO" sz="2400" b="0">
                <a:latin typeface="Calibri"/>
                <a:cs typeface="Calibri"/>
              </a:rPr>
              <a:t> at </a:t>
            </a:r>
            <a:r>
              <a:rPr lang="nb-NO" sz="2400" b="0" err="1">
                <a:latin typeface="Calibri"/>
                <a:cs typeface="Calibri"/>
              </a:rPr>
              <a:t>ein</a:t>
            </a:r>
            <a:r>
              <a:rPr lang="nb-NO" sz="2400" b="0">
                <a:latin typeface="Calibri"/>
                <a:cs typeface="Calibri"/>
              </a:rPr>
              <a:t> </a:t>
            </a:r>
            <a:r>
              <a:rPr lang="nb-NO" sz="2400" b="0" err="1">
                <a:latin typeface="Calibri"/>
                <a:cs typeface="Calibri"/>
              </a:rPr>
              <a:t>gjer</a:t>
            </a:r>
            <a:r>
              <a:rPr lang="nb-NO" sz="2400" b="0">
                <a:latin typeface="Calibri"/>
                <a:cs typeface="Calibri"/>
              </a:rPr>
              <a:t> dette raskt</a:t>
            </a:r>
          </a:p>
          <a:p>
            <a:r>
              <a:rPr lang="nb-NO" sz="2400" b="0">
                <a:latin typeface="Calibri"/>
                <a:ea typeface="Calibri"/>
                <a:cs typeface="Calibri"/>
              </a:rPr>
              <a:t>Kan </a:t>
            </a:r>
            <a:r>
              <a:rPr lang="nb-NO" sz="2400" b="0" err="1">
                <a:latin typeface="Calibri"/>
                <a:ea typeface="Calibri"/>
                <a:cs typeface="Calibri"/>
              </a:rPr>
              <a:t>ikkje</a:t>
            </a:r>
            <a:r>
              <a:rPr lang="nb-NO" sz="2400" b="0">
                <a:latin typeface="Calibri"/>
                <a:ea typeface="Calibri"/>
                <a:cs typeface="Calibri"/>
              </a:rPr>
              <a:t> </a:t>
            </a:r>
            <a:r>
              <a:rPr lang="nb-NO" sz="2400" b="0" err="1">
                <a:latin typeface="Calibri"/>
                <a:ea typeface="Calibri"/>
                <a:cs typeface="Calibri"/>
              </a:rPr>
              <a:t>gjere</a:t>
            </a:r>
            <a:r>
              <a:rPr lang="nb-NO" sz="2400" b="0">
                <a:latin typeface="Calibri"/>
                <a:ea typeface="Calibri"/>
                <a:cs typeface="Calibri"/>
              </a:rPr>
              <a:t> val 2 </a:t>
            </a:r>
            <a:r>
              <a:rPr lang="nb-NO" sz="2400" b="0" err="1">
                <a:latin typeface="Calibri"/>
                <a:ea typeface="Calibri"/>
                <a:cs typeface="Calibri"/>
              </a:rPr>
              <a:t>gongar</a:t>
            </a:r>
            <a:r>
              <a:rPr lang="nb-NO" sz="2400" b="0">
                <a:latin typeface="Calibri"/>
                <a:ea typeface="Calibri"/>
                <a:cs typeface="Calibri"/>
              </a:rPr>
              <a:t>, ta </a:t>
            </a:r>
            <a:r>
              <a:rPr lang="nb-NO" sz="2400" b="0" err="1">
                <a:latin typeface="Calibri"/>
                <a:ea typeface="Calibri"/>
                <a:cs typeface="Calibri"/>
              </a:rPr>
              <a:t>evt.kontakt</a:t>
            </a:r>
            <a:r>
              <a:rPr lang="nb-NO" sz="2400" b="0">
                <a:latin typeface="Calibri"/>
                <a:ea typeface="Calibri"/>
                <a:cs typeface="Calibri"/>
              </a:rPr>
              <a:t> med oss ved </a:t>
            </a:r>
            <a:r>
              <a:rPr lang="nb-NO" sz="2400" b="0" err="1">
                <a:latin typeface="Calibri"/>
                <a:ea typeface="Calibri"/>
                <a:cs typeface="Calibri"/>
              </a:rPr>
              <a:t>feilval</a:t>
            </a:r>
            <a:endParaRPr lang="nb-NO" sz="2400" b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7418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E50E7-77D7-37C9-683F-F67EA0B71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A5B55-C98C-DF54-39FD-BBDFEB1FB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30580"/>
            <a:ext cx="8229600" cy="4274908"/>
          </a:xfrm>
        </p:spPr>
        <p:txBody>
          <a:bodyPr/>
          <a:lstStyle/>
          <a:p>
            <a:pPr marL="0" indent="0">
              <a:buNone/>
            </a:pPr>
            <a:endParaRPr lang="en-US" sz="1800" b="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sz="1800" b="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3600" b="0" dirty="0">
                <a:latin typeface="Calibri"/>
                <a:ea typeface="Calibri"/>
                <a:cs typeface="Calibri"/>
                <a:hlinkClick r:id="rId2"/>
              </a:rPr>
              <a:t>VALFAG</a:t>
            </a:r>
          </a:p>
          <a:p>
            <a:pPr marL="0" indent="0">
              <a:buNone/>
            </a:pPr>
            <a:endParaRPr lang="en-US" sz="4000" b="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3600" b="0" dirty="0" err="1">
                <a:latin typeface="Calibri"/>
                <a:ea typeface="Calibri"/>
                <a:cs typeface="Calibri"/>
                <a:hlinkClick r:id="rId3"/>
              </a:rPr>
              <a:t>Framandspråk</a:t>
            </a:r>
            <a:r>
              <a:rPr lang="en-US" sz="3600" b="0" dirty="0">
                <a:latin typeface="Calibri"/>
                <a:ea typeface="Calibri"/>
                <a:cs typeface="Calibri"/>
                <a:hlinkClick r:id="rId3"/>
              </a:rPr>
              <a:t>/</a:t>
            </a:r>
            <a:r>
              <a:rPr lang="en-US" sz="3600" b="0" dirty="0" err="1">
                <a:latin typeface="Calibri"/>
                <a:ea typeface="Calibri"/>
                <a:cs typeface="Calibri"/>
                <a:hlinkClick r:id="rId3"/>
              </a:rPr>
              <a:t>fordjuping</a:t>
            </a:r>
            <a:r>
              <a:rPr lang="en-US" sz="3600" b="0" dirty="0">
                <a:latin typeface="Calibri"/>
                <a:ea typeface="Calibri"/>
                <a:cs typeface="Calibri"/>
                <a:hlinkClick r:id="rId3"/>
              </a:rPr>
              <a:t>/</a:t>
            </a:r>
            <a:r>
              <a:rPr lang="en-US" sz="3600" b="0" dirty="0" err="1">
                <a:latin typeface="Calibri"/>
                <a:ea typeface="Calibri"/>
                <a:cs typeface="Calibri"/>
                <a:hlinkClick r:id="rId3"/>
              </a:rPr>
              <a:t>arbeidslivsfag</a:t>
            </a:r>
            <a:endParaRPr lang="en-US" sz="3600" b="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5662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n-NO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64506" y="1763713"/>
            <a:ext cx="3676207" cy="3670110"/>
          </a:xfrm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b-NO" sz="3600">
                <a:latin typeface="Book Antiqua" panose="02040602050305030304" pitchFamily="18" charset="0"/>
                <a:cs typeface="Calibri"/>
              </a:rPr>
              <a:t>Alle på BUS skal oppleve at </a:t>
            </a:r>
            <a:r>
              <a:rPr lang="nb-NO" sz="3600" err="1">
                <a:latin typeface="Book Antiqua" panose="02040602050305030304" pitchFamily="18" charset="0"/>
                <a:cs typeface="Calibri"/>
              </a:rPr>
              <a:t>dei</a:t>
            </a:r>
            <a:r>
              <a:rPr lang="nb-NO" sz="3600">
                <a:latin typeface="Book Antiqua" panose="02040602050305030304" pitchFamily="18" charset="0"/>
                <a:cs typeface="Calibri"/>
              </a:rPr>
              <a:t> høyrer til og at det er bruk for </a:t>
            </a:r>
            <a:r>
              <a:rPr lang="nb-NO" sz="3600" err="1">
                <a:latin typeface="Book Antiqua" panose="02040602050305030304" pitchFamily="18" charset="0"/>
                <a:cs typeface="Calibri"/>
              </a:rPr>
              <a:t>dei</a:t>
            </a:r>
            <a:endParaRPr lang="nb-NO" sz="3600">
              <a:latin typeface="Book Antiqua" panose="02040602050305030304" pitchFamily="18" charset="0"/>
              <a:cs typeface="Calibri"/>
            </a:endParaRPr>
          </a:p>
          <a:p>
            <a:endParaRPr lang="nn-NO"/>
          </a:p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9434884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"/>
            <a:ext cx="4386650" cy="369332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  </a:t>
            </a:r>
            <a:r>
              <a:rPr lang="en-US" b="1">
                <a:latin typeface="Arial"/>
                <a:cs typeface="Arial"/>
              </a:rPr>
              <a:t>  </a:t>
            </a:r>
            <a:r>
              <a:rPr b="1">
                <a:latin typeface="Arial"/>
                <a:cs typeface="Arial"/>
              </a:rPr>
              <a:t>UNGDOMSKONTAKTEN PÅ BØMLO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822960"/>
            <a:ext cx="8229600" cy="6400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💛 Me er her for deg – er du bekymra for deg sjølv eller ein ven?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554480"/>
            <a:ext cx="4114800" cy="4114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Me kan hjelpe med:</a:t>
            </a:r>
          </a:p>
          <a:p>
            <a:r>
              <a:t>• Rus og spel</a:t>
            </a:r>
          </a:p>
          <a:p>
            <a:r>
              <a:t>• Fritid og venemiljø</a:t>
            </a:r>
          </a:p>
          <a:p>
            <a:r>
              <a:t>• Utrygge opplevingar på sosiale medium</a:t>
            </a:r>
          </a:p>
          <a:p>
            <a:r>
              <a:t>• Bekymringar rundt eigen eller andre sin situasjon</a:t>
            </a:r>
          </a:p>
          <a:p>
            <a:endParaRPr/>
          </a:p>
          <a:p>
            <a:r>
              <a:t>HAP – Hasjavvenningsprogram</a:t>
            </a:r>
          </a:p>
          <a:p>
            <a:r>
              <a:t>Trygt tilbod for deg som vil slutte med hasj</a:t>
            </a:r>
          </a:p>
          <a:p>
            <a:endParaRPr/>
          </a:p>
          <a:p>
            <a:r>
              <a:t>✨ Låg terskel – heilt uforpliktande</a:t>
            </a:r>
          </a:p>
          <a:p>
            <a:r>
              <a:t>Me har teieplikt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530352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👨‍👩‍👧 Er du føresett? Ta kontakt dersom du er bekymra – me er her for deg òg!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19CC1EA-FB47-9E03-D271-01C3830FC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245" y="1143651"/>
            <a:ext cx="1636994" cy="1704862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23C6A218-EE59-C6C7-0EA8-BDEBA0C2D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609" y="3255154"/>
            <a:ext cx="39211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551709"/>
            <a:ext cx="8229600" cy="4253779"/>
          </a:xfrm>
        </p:spPr>
        <p:txBody>
          <a:bodyPr/>
          <a:lstStyle/>
          <a:p>
            <a:pPr marL="0" indent="0" algn="ctr">
              <a:buNone/>
            </a:pPr>
            <a:endParaRPr lang="nn-NO" sz="4800"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r>
              <a:rPr lang="nn-NO" sz="4800">
                <a:latin typeface="Baskerville Old Face" panose="02020602080505020303" pitchFamily="18" charset="0"/>
              </a:rPr>
              <a:t>Vel heim, </a:t>
            </a:r>
          </a:p>
          <a:p>
            <a:pPr marL="0" indent="0" algn="ctr">
              <a:buNone/>
            </a:pPr>
            <a:r>
              <a:rPr lang="nn-NO" sz="4800">
                <a:latin typeface="Baskerville Old Face"/>
              </a:rPr>
              <a:t>me møtes 18.august!</a:t>
            </a:r>
          </a:p>
        </p:txBody>
      </p:sp>
    </p:spTree>
    <p:extLst>
      <p:ext uri="{BB962C8B-B14F-4D97-AF65-F5344CB8AC3E}">
        <p14:creationId xmlns:p14="http://schemas.microsoft.com/office/powerpoint/2010/main" val="3616125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1582" y="1417638"/>
            <a:ext cx="3449627" cy="4591050"/>
          </a:xfrm>
          <a:prstGeom prst="rect">
            <a:avLst/>
          </a:prstGeom>
        </p:spPr>
      </p:pic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n-NO"/>
          </a:p>
        </p:txBody>
      </p:sp>
      <p:pic>
        <p:nvPicPr>
          <p:cNvPr id="8" name="Plassholder for innhold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1417638"/>
            <a:ext cx="3506726" cy="466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8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/>
              <a:t>Tema i kveld</a:t>
            </a:r>
            <a:endParaRPr lang="nn-NO" sz="360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752752"/>
          </a:xfrm>
        </p:spPr>
        <p:txBody>
          <a:bodyPr/>
          <a:lstStyle/>
          <a:p>
            <a:pPr marL="0" indent="0">
              <a:buNone/>
            </a:pPr>
            <a:endParaRPr lang="nb-NO"/>
          </a:p>
          <a:p>
            <a:r>
              <a:rPr lang="nb-NO" sz="2400" b="0">
                <a:latin typeface="Calibri"/>
                <a:ea typeface="Calibri"/>
                <a:cs typeface="Calibri"/>
              </a:rPr>
              <a:t>Generell informasjon om BUS</a:t>
            </a:r>
          </a:p>
          <a:p>
            <a:r>
              <a:rPr lang="nb-NO" sz="2400" b="0" err="1">
                <a:latin typeface="Calibri"/>
                <a:ea typeface="Calibri"/>
                <a:cs typeface="Calibri"/>
              </a:rPr>
              <a:t>Klassesamansetjing</a:t>
            </a:r>
            <a:r>
              <a:rPr lang="nb-NO" sz="2400" b="0">
                <a:latin typeface="Calibri"/>
                <a:ea typeface="Calibri"/>
                <a:cs typeface="Calibri"/>
              </a:rPr>
              <a:t>, </a:t>
            </a:r>
            <a:r>
              <a:rPr lang="nb-NO" sz="2400" b="0" err="1">
                <a:latin typeface="Calibri"/>
                <a:ea typeface="Calibri"/>
                <a:cs typeface="Calibri"/>
              </a:rPr>
              <a:t>overgong</a:t>
            </a:r>
            <a:r>
              <a:rPr lang="nb-NO" sz="2400" b="0">
                <a:latin typeface="Calibri"/>
                <a:ea typeface="Calibri"/>
                <a:cs typeface="Calibri"/>
              </a:rPr>
              <a:t> og heimen si rolle</a:t>
            </a:r>
            <a:endParaRPr lang="nb-NO" sz="2400" b="0">
              <a:ea typeface="Calibri"/>
              <a:cs typeface="Calibri"/>
            </a:endParaRPr>
          </a:p>
          <a:p>
            <a:r>
              <a:rPr lang="nb-NO" sz="2400" b="0">
                <a:latin typeface="Calibri"/>
                <a:cs typeface="Calibri"/>
              </a:rPr>
              <a:t>Informasjon til </a:t>
            </a:r>
            <a:r>
              <a:rPr lang="nb-NO" sz="2400" b="0" err="1">
                <a:latin typeface="Calibri"/>
                <a:cs typeface="Calibri"/>
              </a:rPr>
              <a:t>skulestart</a:t>
            </a:r>
            <a:endParaRPr lang="nb-NO" sz="2400" b="0">
              <a:latin typeface="Calibri"/>
              <a:cs typeface="Calibri"/>
            </a:endParaRPr>
          </a:p>
          <a:p>
            <a:r>
              <a:rPr lang="nb-NO" sz="2400" b="0" err="1">
                <a:latin typeface="Calibri"/>
                <a:ea typeface="Calibri"/>
                <a:cs typeface="Calibri"/>
              </a:rPr>
              <a:t>Valfag</a:t>
            </a:r>
            <a:r>
              <a:rPr lang="nb-NO" sz="2400" b="0">
                <a:latin typeface="Calibri"/>
                <a:ea typeface="Calibri"/>
                <a:cs typeface="Calibri"/>
              </a:rPr>
              <a:t> og </a:t>
            </a:r>
            <a:r>
              <a:rPr lang="nb-NO" sz="2400" b="0" err="1">
                <a:latin typeface="Calibri"/>
                <a:ea typeface="Calibri"/>
                <a:cs typeface="Calibri"/>
              </a:rPr>
              <a:t>tilvalsfag</a:t>
            </a:r>
            <a:endParaRPr lang="nb-NO" sz="2400" b="0">
              <a:latin typeface="Calibri"/>
              <a:ea typeface="Calibri"/>
              <a:cs typeface="Calibri"/>
            </a:endParaRPr>
          </a:p>
          <a:p>
            <a:r>
              <a:rPr lang="nb-NO" sz="2400" b="0">
                <a:latin typeface="Calibri"/>
                <a:ea typeface="Calibri"/>
                <a:cs typeface="Calibri"/>
              </a:rPr>
              <a:t>Informasjon frå ungdomskontaktane</a:t>
            </a:r>
            <a:endParaRPr lang="nb-NO" sz="2400" b="0">
              <a:ea typeface="Calibri"/>
              <a:cs typeface="Calibri"/>
            </a:endParaRPr>
          </a:p>
          <a:p>
            <a:endParaRPr lang="nb-NO" sz="2400" b="0">
              <a:ea typeface="Calibri" pitchFamily="34" charset="0"/>
              <a:cs typeface="Calibri" pitchFamily="34" charset="0"/>
            </a:endParaRPr>
          </a:p>
          <a:p>
            <a:r>
              <a:rPr lang="nb-NO" sz="2400" b="0">
                <a:latin typeface="Calibri"/>
                <a:ea typeface="Calibri"/>
                <a:cs typeface="Calibri"/>
              </a:rPr>
              <a:t>PP vert lagt ut på heimesida vår, som referat </a:t>
            </a:r>
            <a:r>
              <a:rPr lang="nb-NO" sz="2400" b="0" err="1">
                <a:latin typeface="Calibri"/>
                <a:ea typeface="Calibri"/>
                <a:cs typeface="Calibri"/>
              </a:rPr>
              <a:t>frå</a:t>
            </a:r>
            <a:r>
              <a:rPr lang="nb-NO" sz="2400" b="0">
                <a:latin typeface="Calibri"/>
                <a:ea typeface="Calibri"/>
                <a:cs typeface="Calibri"/>
              </a:rPr>
              <a:t> møtet</a:t>
            </a:r>
          </a:p>
          <a:p>
            <a:pPr marL="0" indent="0">
              <a:buNone/>
            </a:pPr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076981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4" y="692151"/>
            <a:ext cx="8317805" cy="648618"/>
          </a:xfrm>
        </p:spPr>
        <p:txBody>
          <a:bodyPr/>
          <a:lstStyle/>
          <a:p>
            <a:r>
              <a:rPr lang="nn-NO" sz="3600"/>
              <a:t>Generell info Bremnes Ungdomsskule (BUS)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494097"/>
            <a:ext cx="8001000" cy="4743216"/>
          </a:xfrm>
        </p:spPr>
        <p:txBody>
          <a:bodyPr>
            <a:normAutofit/>
          </a:bodyPr>
          <a:lstStyle/>
          <a:p>
            <a:r>
              <a:rPr lang="nn-NO" sz="2400" b="0">
                <a:latin typeface="Calibri"/>
                <a:ea typeface="Calibri"/>
                <a:cs typeface="Calibri"/>
              </a:rPr>
              <a:t>Til hausten: </a:t>
            </a:r>
            <a:r>
              <a:rPr lang="nn-NO" sz="2400" b="0" err="1">
                <a:latin typeface="Calibri"/>
                <a:ea typeface="Calibri"/>
                <a:cs typeface="Calibri"/>
              </a:rPr>
              <a:t>ca</a:t>
            </a:r>
            <a:r>
              <a:rPr lang="nn-NO" sz="2400" b="0">
                <a:latin typeface="Calibri"/>
                <a:ea typeface="Calibri"/>
                <a:cs typeface="Calibri"/>
              </a:rPr>
              <a:t> 365 elevar, inkludert eigen klasse for </a:t>
            </a:r>
            <a:r>
              <a:rPr lang="nn-NO" sz="2400" b="0" err="1">
                <a:latin typeface="Calibri"/>
                <a:ea typeface="Calibri"/>
                <a:cs typeface="Calibri"/>
              </a:rPr>
              <a:t>nyankomne</a:t>
            </a:r>
            <a:r>
              <a:rPr lang="nn-NO" sz="2400" b="0">
                <a:latin typeface="Calibri"/>
                <a:ea typeface="Calibri"/>
                <a:cs typeface="Calibri"/>
              </a:rPr>
              <a:t> minoritetsspråklege</a:t>
            </a:r>
            <a:endParaRPr lang="nn-NO">
              <a:latin typeface="Calibri"/>
              <a:ea typeface="Calibri"/>
              <a:cs typeface="Calibri"/>
            </a:endParaRPr>
          </a:p>
          <a:p>
            <a:r>
              <a:rPr lang="nn-NO" sz="2400" b="0">
                <a:latin typeface="Calibri"/>
                <a:cs typeface="Calibri"/>
              </a:rPr>
              <a:t>8. trinn: 126 elevar frå 5 barneskular fordelt på 5 klassar </a:t>
            </a:r>
            <a:endParaRPr lang="nn-NO" sz="2400" b="0">
              <a:latin typeface="Calibri"/>
              <a:ea typeface="Calibri"/>
              <a:cs typeface="Calibri"/>
            </a:endParaRPr>
          </a:p>
          <a:p>
            <a:r>
              <a:rPr lang="nn-NO" sz="2400" b="0">
                <a:latin typeface="Calibri"/>
                <a:cs typeface="Calibri"/>
              </a:rPr>
              <a:t>18.august: «trinnforeldremøte» og klasseforeldremøte </a:t>
            </a:r>
          </a:p>
          <a:p>
            <a:r>
              <a:rPr lang="nb-NO" sz="2400" b="0" err="1">
                <a:latin typeface="Calibri"/>
                <a:cs typeface="Calibri"/>
              </a:rPr>
              <a:t>Meir</a:t>
            </a:r>
            <a:r>
              <a:rPr lang="nb-NO" sz="2400" b="0">
                <a:latin typeface="Calibri"/>
                <a:cs typeface="Calibri"/>
              </a:rPr>
              <a:t> info om </a:t>
            </a:r>
            <a:r>
              <a:rPr lang="nb-NO" sz="2400" b="0" err="1">
                <a:latin typeface="Calibri"/>
                <a:cs typeface="Calibri"/>
              </a:rPr>
              <a:t>skulen</a:t>
            </a:r>
            <a:r>
              <a:rPr lang="nb-NO" sz="2400" b="0">
                <a:latin typeface="Calibri"/>
                <a:cs typeface="Calibri"/>
              </a:rPr>
              <a:t> (på mange språk) finn de på heimesida vår:</a:t>
            </a:r>
          </a:p>
          <a:p>
            <a:pPr marL="0" indent="0">
              <a:buNone/>
            </a:pPr>
            <a:r>
              <a:rPr lang="nb-NO" sz="2400" b="0">
                <a:latin typeface="Calibri"/>
                <a:cs typeface="Calibri"/>
                <a:hlinkClick r:id="rId3"/>
              </a:rPr>
              <a:t>https://www.bomlo.kommune.no/tenester/barnehage-og-skule/skule/skulane-i-bomlo/bremnes-ungdomsskule/</a:t>
            </a:r>
            <a:endParaRPr lang="nb-NO" sz="2400" b="0">
              <a:latin typeface="Calibri"/>
              <a:cs typeface="Calibri"/>
            </a:endParaRPr>
          </a:p>
          <a:p>
            <a:r>
              <a:rPr lang="nn-NO" sz="2400" b="0">
                <a:latin typeface="Calibri"/>
                <a:cs typeface="Calibri"/>
              </a:rPr>
              <a:t>Føl oss gjerne på Facebook! </a:t>
            </a:r>
            <a:endParaRPr lang="nn-NO" sz="21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6709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359049"/>
          </a:xfrm>
        </p:spPr>
        <p:txBody>
          <a:bodyPr/>
          <a:lstStyle/>
          <a:p>
            <a:r>
              <a:rPr lang="nn-NO" sz="3600"/>
              <a:t>Samansetjing klassar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71500" y="1556792"/>
            <a:ext cx="8001000" cy="4464645"/>
          </a:xfrm>
        </p:spPr>
        <p:txBody>
          <a:bodyPr>
            <a:noAutofit/>
          </a:bodyPr>
          <a:lstStyle/>
          <a:p>
            <a:r>
              <a:rPr lang="nn-NO" sz="2400" b="0">
                <a:latin typeface="Calibri"/>
                <a:cs typeface="Calibri"/>
              </a:rPr>
              <a:t>Elevar frå 5 barneskular skal blandast i 5 klassar der alle møter nye ukjende. Målet er å få til gode klassar på BUS</a:t>
            </a:r>
            <a:endParaRPr lang="nn-NO" sz="2400" b="0"/>
          </a:p>
          <a:p>
            <a:r>
              <a:rPr lang="nn-NO" sz="2400" b="0">
                <a:latin typeface="Calibri"/>
                <a:cs typeface="Calibri"/>
              </a:rPr>
              <a:t>Tidleg vinter: BUS og barneskulane har førebuingsmøte knytt til </a:t>
            </a:r>
            <a:r>
              <a:rPr lang="nn-NO" sz="2400" b="0" err="1">
                <a:latin typeface="Calibri"/>
                <a:cs typeface="Calibri"/>
              </a:rPr>
              <a:t>overgong</a:t>
            </a:r>
            <a:r>
              <a:rPr lang="nn-NO" sz="2400" b="0">
                <a:latin typeface="Calibri"/>
                <a:cs typeface="Calibri"/>
              </a:rPr>
              <a:t>: tal på elevar, gutar/jenter, særskilde behov, kor mange grupper frå kvar barneskule mm</a:t>
            </a:r>
          </a:p>
          <a:p>
            <a:r>
              <a:rPr lang="nb-NO" sz="2400" b="0">
                <a:latin typeface="Calibri"/>
                <a:cs typeface="Calibri"/>
              </a:rPr>
              <a:t>Elevsamtale og foreldresamtale 7.trinn vinter: overgong BUS skal </a:t>
            </a:r>
            <a:r>
              <a:rPr lang="nb-NO" sz="2400" b="0" err="1">
                <a:latin typeface="Calibri"/>
                <a:cs typeface="Calibri"/>
              </a:rPr>
              <a:t>vera</a:t>
            </a:r>
            <a:r>
              <a:rPr lang="nb-NO" sz="2400" b="0">
                <a:latin typeface="Calibri"/>
                <a:cs typeface="Calibri"/>
              </a:rPr>
              <a:t> tema</a:t>
            </a:r>
            <a:endParaRPr lang="nb-NO" sz="2400" b="0">
              <a:cs typeface="Calibri"/>
            </a:endParaRPr>
          </a:p>
          <a:p>
            <a:r>
              <a:rPr lang="nn-NO" sz="2400" b="0">
                <a:latin typeface="Calibri"/>
                <a:cs typeface="Calibri"/>
              </a:rPr>
              <a:t>Barneskulane deler elevane sine inn i grupper, basert på pedagogiske/sosialpedagogiske omsyn og </a:t>
            </a:r>
            <a:r>
              <a:rPr lang="nn-NO" sz="2400" b="0" err="1">
                <a:latin typeface="Calibri"/>
                <a:cs typeface="Calibri"/>
              </a:rPr>
              <a:t>evt</a:t>
            </a:r>
            <a:r>
              <a:rPr lang="nn-NO" sz="2400" b="0">
                <a:latin typeface="Calibri"/>
                <a:cs typeface="Calibri"/>
              </a:rPr>
              <a:t>. viktige tilbakemeldingar frå elev/foreldresamtalar (</a:t>
            </a:r>
            <a:r>
              <a:rPr lang="nn-NO" sz="2400" b="0" err="1">
                <a:latin typeface="Calibri"/>
                <a:cs typeface="Calibri"/>
              </a:rPr>
              <a:t>t.d</a:t>
            </a:r>
            <a:r>
              <a:rPr lang="nn-NO" sz="2400" b="0">
                <a:latin typeface="Calibri"/>
                <a:cs typeface="Calibri"/>
              </a:rPr>
              <a:t> skulemiljø)</a:t>
            </a:r>
            <a:endParaRPr lang="nn-NO" sz="2400" b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2778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597462"/>
            <a:ext cx="8229600" cy="4208027"/>
          </a:xfrm>
        </p:spPr>
        <p:txBody>
          <a:bodyPr/>
          <a:lstStyle/>
          <a:p>
            <a:r>
              <a:rPr lang="nb-NO" sz="2400" b="0">
                <a:latin typeface="Calibri"/>
                <a:ea typeface="Calibri"/>
                <a:cs typeface="Calibri"/>
              </a:rPr>
              <a:t>BUS </a:t>
            </a:r>
            <a:r>
              <a:rPr lang="nb-NO" sz="2400" b="0" err="1">
                <a:latin typeface="Calibri"/>
                <a:ea typeface="Calibri"/>
                <a:cs typeface="Calibri"/>
              </a:rPr>
              <a:t>set</a:t>
            </a:r>
            <a:r>
              <a:rPr lang="nb-NO" sz="2400" b="0">
                <a:latin typeface="Calibri"/>
                <a:ea typeface="Calibri"/>
                <a:cs typeface="Calibri"/>
              </a:rPr>
              <a:t> </a:t>
            </a:r>
            <a:r>
              <a:rPr lang="nb-NO" sz="2400" b="0" err="1">
                <a:latin typeface="Calibri"/>
                <a:ea typeface="Calibri"/>
                <a:cs typeface="Calibri"/>
              </a:rPr>
              <a:t>saman</a:t>
            </a:r>
            <a:r>
              <a:rPr lang="nb-NO" sz="2400" b="0">
                <a:latin typeface="Calibri"/>
                <a:ea typeface="Calibri"/>
                <a:cs typeface="Calibri"/>
              </a:rPr>
              <a:t> </a:t>
            </a:r>
            <a:r>
              <a:rPr lang="nb-NO" sz="2400" b="0" err="1">
                <a:latin typeface="Calibri"/>
                <a:ea typeface="Calibri"/>
                <a:cs typeface="Calibri"/>
              </a:rPr>
              <a:t>desse</a:t>
            </a:r>
            <a:r>
              <a:rPr lang="nb-NO" sz="2400" b="0">
                <a:latin typeface="Calibri"/>
                <a:ea typeface="Calibri"/>
                <a:cs typeface="Calibri"/>
              </a:rPr>
              <a:t> gruppene </a:t>
            </a:r>
            <a:r>
              <a:rPr lang="nb-NO" sz="2400" b="0" err="1">
                <a:latin typeface="Calibri"/>
                <a:ea typeface="Calibri"/>
                <a:cs typeface="Calibri"/>
              </a:rPr>
              <a:t>frå</a:t>
            </a:r>
            <a:r>
              <a:rPr lang="nb-NO" sz="2400" b="0">
                <a:latin typeface="Calibri"/>
                <a:ea typeface="Calibri"/>
                <a:cs typeface="Calibri"/>
              </a:rPr>
              <a:t> </a:t>
            </a:r>
            <a:r>
              <a:rPr lang="nb-NO" sz="2400" b="0" err="1">
                <a:latin typeface="Calibri"/>
                <a:ea typeface="Calibri"/>
                <a:cs typeface="Calibri"/>
              </a:rPr>
              <a:t>barneskulane</a:t>
            </a:r>
            <a:r>
              <a:rPr lang="nb-NO" sz="2400" b="0">
                <a:latin typeface="Calibri"/>
                <a:ea typeface="Calibri"/>
                <a:cs typeface="Calibri"/>
              </a:rPr>
              <a:t> til </a:t>
            </a:r>
            <a:r>
              <a:rPr lang="nb-NO" sz="2400" b="0" err="1">
                <a:latin typeface="Calibri"/>
                <a:ea typeface="Calibri"/>
                <a:cs typeface="Calibri"/>
              </a:rPr>
              <a:t>klassar</a:t>
            </a:r>
            <a:r>
              <a:rPr lang="nb-NO" sz="2400" b="0">
                <a:latin typeface="Calibri"/>
                <a:ea typeface="Calibri"/>
                <a:cs typeface="Calibri"/>
              </a:rPr>
              <a:t>. Klasseutkasta vert delt med </a:t>
            </a:r>
            <a:r>
              <a:rPr lang="nb-NO" sz="2400" b="0" err="1">
                <a:latin typeface="Calibri"/>
                <a:ea typeface="Calibri"/>
                <a:cs typeface="Calibri"/>
              </a:rPr>
              <a:t>barneskulane</a:t>
            </a:r>
            <a:r>
              <a:rPr lang="nb-NO" sz="2400" b="0">
                <a:latin typeface="Calibri"/>
                <a:ea typeface="Calibri"/>
                <a:cs typeface="Calibri"/>
              </a:rPr>
              <a:t> og </a:t>
            </a:r>
            <a:r>
              <a:rPr lang="nb-NO" sz="2400" b="0" err="1">
                <a:latin typeface="Calibri"/>
                <a:ea typeface="Calibri"/>
                <a:cs typeface="Calibri"/>
              </a:rPr>
              <a:t>me</a:t>
            </a:r>
            <a:r>
              <a:rPr lang="nb-NO" sz="2400" b="0">
                <a:latin typeface="Calibri"/>
                <a:ea typeface="Calibri"/>
                <a:cs typeface="Calibri"/>
              </a:rPr>
              <a:t> møtes igjen til nytt samarbeidsmøte med </a:t>
            </a:r>
            <a:r>
              <a:rPr lang="nb-NO" sz="2400" b="0" err="1">
                <a:latin typeface="Calibri"/>
                <a:ea typeface="Calibri"/>
                <a:cs typeface="Calibri"/>
              </a:rPr>
              <a:t>barneskulane</a:t>
            </a:r>
            <a:r>
              <a:rPr lang="nb-NO" sz="2400" b="0">
                <a:latin typeface="Calibri"/>
                <a:ea typeface="Calibri"/>
                <a:cs typeface="Calibri"/>
              </a:rPr>
              <a:t> for å </a:t>
            </a:r>
            <a:r>
              <a:rPr lang="nb-NO" sz="2400" b="0" err="1">
                <a:latin typeface="Calibri"/>
                <a:ea typeface="Calibri"/>
                <a:cs typeface="Calibri"/>
              </a:rPr>
              <a:t>gjere</a:t>
            </a:r>
            <a:r>
              <a:rPr lang="nb-NO" sz="2400" b="0">
                <a:latin typeface="Calibri"/>
                <a:ea typeface="Calibri"/>
                <a:cs typeface="Calibri"/>
              </a:rPr>
              <a:t> </a:t>
            </a:r>
            <a:r>
              <a:rPr lang="nb-NO" sz="2400" b="0" err="1">
                <a:latin typeface="Calibri"/>
                <a:ea typeface="Calibri"/>
                <a:cs typeface="Calibri"/>
              </a:rPr>
              <a:t>klassane</a:t>
            </a:r>
            <a:r>
              <a:rPr lang="nb-NO" sz="2400" b="0">
                <a:latin typeface="Calibri"/>
                <a:ea typeface="Calibri"/>
                <a:cs typeface="Calibri"/>
              </a:rPr>
              <a:t> ferdig</a:t>
            </a:r>
          </a:p>
          <a:p>
            <a:r>
              <a:rPr lang="nb-NO" sz="2400" b="0">
                <a:latin typeface="Calibri"/>
                <a:ea typeface="Calibri"/>
                <a:cs typeface="Calibri"/>
              </a:rPr>
              <a:t>Me ser og på tvers av </a:t>
            </a:r>
            <a:r>
              <a:rPr lang="nb-NO" sz="2400" b="0" err="1">
                <a:latin typeface="Calibri"/>
                <a:ea typeface="Calibri"/>
                <a:cs typeface="Calibri"/>
              </a:rPr>
              <a:t>barneskulane</a:t>
            </a:r>
            <a:endParaRPr lang="nb-NO" sz="2400" b="0">
              <a:latin typeface="Calibri"/>
              <a:ea typeface="Calibri"/>
              <a:cs typeface="Calibri"/>
            </a:endParaRPr>
          </a:p>
          <a:p>
            <a:r>
              <a:rPr lang="nn-NO" sz="2400" b="0">
                <a:latin typeface="Calibri"/>
                <a:ea typeface="Calibri"/>
                <a:cs typeface="Calibri"/>
              </a:rPr>
              <a:t>BUS fordeler 2 kontaktlærarar på kvar klasse</a:t>
            </a:r>
          </a:p>
          <a:p>
            <a:r>
              <a:rPr lang="nn-NO" sz="2400" b="0">
                <a:latin typeface="Calibri"/>
                <a:ea typeface="Calibri"/>
                <a:cs typeface="Calibri"/>
              </a:rPr>
              <a:t>Etter at listene er gjort kjende for elevar/foreldre, ser BUS desse som endelege</a:t>
            </a:r>
          </a:p>
          <a:p>
            <a:endParaRPr lang="nn-NO" sz="2400" b="0">
              <a:cs typeface="Calibri"/>
            </a:endParaRPr>
          </a:p>
          <a:p>
            <a:endParaRPr lang="nn-NO" sz="2400" b="0">
              <a:cs typeface="Calibri" pitchFamily="34" charset="0"/>
            </a:endParaRPr>
          </a:p>
          <a:p>
            <a:endParaRPr lang="nb-NO" b="0">
              <a:cs typeface="Calibri" pitchFamily="34" charset="0"/>
            </a:endParaRPr>
          </a:p>
          <a:p>
            <a:endParaRPr lang="nn-NO"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640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 err="1"/>
              <a:t>Korleis</a:t>
            </a:r>
            <a:r>
              <a:rPr lang="nb-NO" sz="3600"/>
              <a:t> få til </a:t>
            </a:r>
            <a:r>
              <a:rPr lang="nb-NO" sz="3600" err="1"/>
              <a:t>ein</a:t>
            </a:r>
            <a:r>
              <a:rPr lang="nb-NO" sz="3600"/>
              <a:t> god </a:t>
            </a:r>
            <a:r>
              <a:rPr lang="nb-NO" sz="3600" err="1"/>
              <a:t>overgong</a:t>
            </a:r>
            <a:r>
              <a:rPr lang="nb-NO" sz="3600"/>
              <a:t>?</a:t>
            </a:r>
            <a:endParaRPr lang="nn-NO" sz="360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463040"/>
            <a:ext cx="8229600" cy="4558248"/>
          </a:xfrm>
        </p:spPr>
        <p:txBody>
          <a:bodyPr/>
          <a:lstStyle/>
          <a:p>
            <a:r>
              <a:rPr lang="nb-NO" sz="2400" b="0">
                <a:latin typeface="Calibri"/>
                <a:ea typeface="Calibri"/>
                <a:cs typeface="Calibri"/>
              </a:rPr>
              <a:t>Besøk på </a:t>
            </a:r>
            <a:r>
              <a:rPr lang="nb-NO" sz="2400" b="0" err="1">
                <a:latin typeface="Calibri"/>
                <a:ea typeface="Calibri"/>
                <a:cs typeface="Calibri"/>
              </a:rPr>
              <a:t>skulen</a:t>
            </a:r>
            <a:r>
              <a:rPr lang="nb-NO" sz="2400" b="0">
                <a:latin typeface="Calibri"/>
                <a:ea typeface="Calibri"/>
                <a:cs typeface="Calibri"/>
              </a:rPr>
              <a:t> onsdag 6.mai kl. 12-14 i trappeamfi</a:t>
            </a:r>
          </a:p>
          <a:p>
            <a:r>
              <a:rPr lang="nb-NO" sz="2400" b="0">
                <a:latin typeface="Calibri"/>
                <a:ea typeface="Calibri"/>
                <a:cs typeface="Calibri"/>
              </a:rPr>
              <a:t>Me legg til rette for overføringsmøter og trygging</a:t>
            </a:r>
          </a:p>
          <a:p>
            <a:r>
              <a:rPr lang="nb-NO" sz="2400" b="0">
                <a:latin typeface="Calibri"/>
                <a:ea typeface="Calibri"/>
                <a:cs typeface="Calibri"/>
              </a:rPr>
              <a:t>Det vert jobba </a:t>
            </a:r>
            <a:r>
              <a:rPr lang="nb-NO" sz="2400" b="0" err="1">
                <a:latin typeface="Calibri"/>
                <a:ea typeface="Calibri"/>
                <a:cs typeface="Calibri"/>
              </a:rPr>
              <a:t>mykje</a:t>
            </a:r>
            <a:r>
              <a:rPr lang="nb-NO" sz="2400" b="0">
                <a:latin typeface="Calibri"/>
                <a:ea typeface="Calibri"/>
                <a:cs typeface="Calibri"/>
              </a:rPr>
              <a:t> med å skape gode læringsmiljø </a:t>
            </a:r>
            <a:r>
              <a:rPr lang="nb-NO" sz="2400" b="0" err="1">
                <a:latin typeface="Calibri"/>
                <a:ea typeface="Calibri"/>
                <a:cs typeface="Calibri"/>
              </a:rPr>
              <a:t>frå</a:t>
            </a:r>
            <a:r>
              <a:rPr lang="nb-NO" sz="2400" b="0">
                <a:latin typeface="Calibri"/>
                <a:ea typeface="Calibri"/>
                <a:cs typeface="Calibri"/>
              </a:rPr>
              <a:t> </a:t>
            </a:r>
            <a:r>
              <a:rPr lang="nb-NO" sz="2400" b="0" err="1">
                <a:latin typeface="Calibri"/>
                <a:ea typeface="Calibri"/>
                <a:cs typeface="Calibri"/>
              </a:rPr>
              <a:t>skulestart</a:t>
            </a:r>
            <a:r>
              <a:rPr lang="nb-NO" sz="2400" b="0">
                <a:latin typeface="Calibri"/>
                <a:ea typeface="Calibri"/>
                <a:cs typeface="Calibri"/>
              </a:rPr>
              <a:t> i august</a:t>
            </a:r>
            <a:endParaRPr lang="nb-NO" sz="2400" b="0">
              <a:ea typeface="Calibri"/>
              <a:cs typeface="Calibri"/>
            </a:endParaRPr>
          </a:p>
          <a:p>
            <a:r>
              <a:rPr lang="nb-NO" sz="2400" b="0">
                <a:latin typeface="Calibri"/>
                <a:ea typeface="Calibri"/>
                <a:cs typeface="Calibri"/>
              </a:rPr>
              <a:t>Alle kjem til eit nytt </a:t>
            </a:r>
            <a:r>
              <a:rPr lang="nb-NO" sz="2400" b="0" err="1">
                <a:latin typeface="Calibri"/>
                <a:ea typeface="Calibri"/>
                <a:cs typeface="Calibri"/>
              </a:rPr>
              <a:t>skulemiljø</a:t>
            </a:r>
            <a:r>
              <a:rPr lang="nb-NO" sz="2400" b="0">
                <a:latin typeface="Calibri"/>
                <a:ea typeface="Calibri"/>
                <a:cs typeface="Calibri"/>
              </a:rPr>
              <a:t>, ny klasse, nye </a:t>
            </a:r>
            <a:r>
              <a:rPr lang="nb-NO" sz="2400" b="0" err="1">
                <a:latin typeface="Calibri"/>
                <a:ea typeface="Calibri"/>
                <a:cs typeface="Calibri"/>
              </a:rPr>
              <a:t>lærarar</a:t>
            </a:r>
            <a:r>
              <a:rPr lang="nb-NO" sz="2400" b="0">
                <a:latin typeface="Calibri"/>
                <a:ea typeface="Calibri"/>
                <a:cs typeface="Calibri"/>
              </a:rPr>
              <a:t> og nye potensielle venner både i eigen klasse og på tvers av </a:t>
            </a:r>
            <a:r>
              <a:rPr lang="nb-NO" sz="2400" b="0" err="1">
                <a:latin typeface="Calibri"/>
                <a:ea typeface="Calibri"/>
                <a:cs typeface="Calibri"/>
              </a:rPr>
              <a:t>klassar</a:t>
            </a:r>
            <a:r>
              <a:rPr lang="nb-NO" sz="2400" b="0">
                <a:latin typeface="Calibri"/>
                <a:ea typeface="Calibri"/>
                <a:cs typeface="Calibri"/>
              </a:rPr>
              <a:t> og trinn</a:t>
            </a:r>
          </a:p>
          <a:p>
            <a:r>
              <a:rPr lang="nb-NO" sz="2400" b="0">
                <a:latin typeface="Calibri"/>
                <a:ea typeface="Calibri"/>
                <a:cs typeface="Calibri"/>
              </a:rPr>
              <a:t>BUS er utforma for å lage gode </a:t>
            </a:r>
            <a:r>
              <a:rPr lang="nb-NO" sz="2400" b="0" err="1">
                <a:latin typeface="Calibri"/>
                <a:ea typeface="Calibri"/>
                <a:cs typeface="Calibri"/>
              </a:rPr>
              <a:t>møteplassar</a:t>
            </a:r>
            <a:r>
              <a:rPr lang="nb-NO" sz="2400" b="0">
                <a:latin typeface="Calibri"/>
                <a:ea typeface="Calibri"/>
                <a:cs typeface="Calibri"/>
              </a:rPr>
              <a:t>: trinnområde, fellesareal, kantine, bibliotek</a:t>
            </a:r>
          </a:p>
          <a:p>
            <a:r>
              <a:rPr lang="nb-NO" sz="2400" b="0">
                <a:latin typeface="Calibri"/>
                <a:ea typeface="Calibri"/>
                <a:cs typeface="Calibri"/>
              </a:rPr>
              <a:t>For 8.trinn: klasseromma er </a:t>
            </a:r>
            <a:r>
              <a:rPr lang="nb-NO" sz="2400" b="0" err="1">
                <a:latin typeface="Calibri"/>
                <a:ea typeface="Calibri"/>
                <a:cs typeface="Calibri"/>
              </a:rPr>
              <a:t>berre</a:t>
            </a:r>
            <a:r>
              <a:rPr lang="nb-NO" sz="2400" b="0">
                <a:latin typeface="Calibri"/>
                <a:ea typeface="Calibri"/>
                <a:cs typeface="Calibri"/>
              </a:rPr>
              <a:t> for </a:t>
            </a:r>
            <a:r>
              <a:rPr lang="nb-NO" sz="2400" b="0" err="1">
                <a:latin typeface="Calibri"/>
                <a:ea typeface="Calibri"/>
                <a:cs typeface="Calibri"/>
              </a:rPr>
              <a:t>elevane</a:t>
            </a:r>
            <a:r>
              <a:rPr lang="nb-NO" sz="2400" b="0">
                <a:latin typeface="Calibri"/>
                <a:ea typeface="Calibri"/>
                <a:cs typeface="Calibri"/>
              </a:rPr>
              <a:t> i den klassen</a:t>
            </a:r>
          </a:p>
        </p:txBody>
      </p:sp>
    </p:spTree>
    <p:extLst>
      <p:ext uri="{BB962C8B-B14F-4D97-AF65-F5344CB8AC3E}">
        <p14:creationId xmlns:p14="http://schemas.microsoft.com/office/powerpoint/2010/main" val="732006403"/>
      </p:ext>
    </p:extLst>
  </p:cSld>
  <p:clrMapOvr>
    <a:masterClrMapping/>
  </p:clrMapOvr>
</p:sld>
</file>

<file path=ppt/theme/theme1.xml><?xml version="1.0" encoding="utf-8"?>
<a:theme xmlns:a="http://schemas.openxmlformats.org/drawingml/2006/main" name="BK_-_Malar_-_Power-point-mal_Calibri">
  <a:themeElements>
    <a:clrScheme name="Kontorfarger - mørke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Standard utforming">
      <a:majorFont>
        <a:latin typeface="Neo Sans"/>
        <a:ea typeface=""/>
        <a:cs typeface=""/>
      </a:majorFont>
      <a:minorFont>
        <a:latin typeface="Ne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 utform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wner xmlns="bb3402ac-8bda-42b3-a53c-945ada4b8140">
      <UserInfo>
        <DisplayName/>
        <AccountId xsi:nil="true"/>
        <AccountType/>
      </UserInfo>
    </Owner>
    <Math_Settings xmlns="bb3402ac-8bda-42b3-a53c-945ada4b8140" xsi:nil="true"/>
    <DefaultSectionNames xmlns="bb3402ac-8bda-42b3-a53c-945ada4b8140" xsi:nil="true"/>
    <TeamsChannelId xmlns="bb3402ac-8bda-42b3-a53c-945ada4b8140" xsi:nil="true"/>
    <IsNotebookLocked xmlns="bb3402ac-8bda-42b3-a53c-945ada4b8140" xsi:nil="true"/>
    <NotebookType xmlns="bb3402ac-8bda-42b3-a53c-945ada4b8140" xsi:nil="true"/>
    <FolderType xmlns="bb3402ac-8bda-42b3-a53c-945ada4b8140" xsi:nil="true"/>
    <AppVersion xmlns="bb3402ac-8bda-42b3-a53c-945ada4b8140" xsi:nil="true"/>
    <CultureName xmlns="bb3402ac-8bda-42b3-a53c-945ada4b8140" xsi:nil="true"/>
    <Distribution_Groups xmlns="bb3402ac-8bda-42b3-a53c-945ada4b8140" xsi:nil="true"/>
    <Templates xmlns="bb3402ac-8bda-42b3-a53c-945ada4b8140" xsi:nil="true"/>
    <Members xmlns="bb3402ac-8bda-42b3-a53c-945ada4b8140">
      <UserInfo>
        <DisplayName/>
        <AccountId xsi:nil="true"/>
        <AccountType/>
      </UserInfo>
    </Members>
    <Self_Registration_Enabled xmlns="bb3402ac-8bda-42b3-a53c-945ada4b8140" xsi:nil="true"/>
    <Is_Collaboration_Space_Locked xmlns="bb3402ac-8bda-42b3-a53c-945ada4b8140" xsi:nil="true"/>
    <Leaders xmlns="bb3402ac-8bda-42b3-a53c-945ada4b8140">
      <UserInfo>
        <DisplayName/>
        <AccountId xsi:nil="true"/>
        <AccountType/>
      </UserInfo>
    </Leaders>
    <Member_Groups xmlns="bb3402ac-8bda-42b3-a53c-945ada4b8140">
      <UserInfo>
        <DisplayName/>
        <AccountId xsi:nil="true"/>
        <AccountType/>
      </UserInfo>
    </Member_Groups>
    <Has_Leaders_Only_SectionGroup xmlns="bb3402ac-8bda-42b3-a53c-945ada4b8140" xsi:nil="true"/>
    <Invited_Members xmlns="bb3402ac-8bda-42b3-a53c-945ada4b8140" xsi:nil="true"/>
    <LMS_Mappings xmlns="bb3402ac-8bda-42b3-a53c-945ada4b8140" xsi:nil="true"/>
    <Invited_Leaders xmlns="bb3402ac-8bda-42b3-a53c-945ada4b8140" xsi:nil="true"/>
    <lcf76f155ced4ddcb4097134ff3c332f xmlns="bb3402ac-8bda-42b3-a53c-945ada4b8140">
      <Terms xmlns="http://schemas.microsoft.com/office/infopath/2007/PartnerControls"/>
    </lcf76f155ced4ddcb4097134ff3c332f>
    <TaxCatchAll xmlns="e1e88cbc-8e3e-4ea7-b093-d1e6a8594ea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2C39E4F5C64E84C86807D8283E47759" ma:contentTypeVersion="33" ma:contentTypeDescription="Opprett et nytt dokument." ma:contentTypeScope="" ma:versionID="d4cab455b5f583853024f623a721930a">
  <xsd:schema xmlns:xsd="http://www.w3.org/2001/XMLSchema" xmlns:xs="http://www.w3.org/2001/XMLSchema" xmlns:p="http://schemas.microsoft.com/office/2006/metadata/properties" xmlns:ns2="bb3402ac-8bda-42b3-a53c-945ada4b8140" xmlns:ns3="e1e88cbc-8e3e-4ea7-b093-d1e6a8594eaa" targetNamespace="http://schemas.microsoft.com/office/2006/metadata/properties" ma:root="true" ma:fieldsID="6a9fd4ad0bc7119e9441c491f9fc420b" ns2:_="" ns3:_="">
    <xsd:import namespace="bb3402ac-8bda-42b3-a53c-945ada4b8140"/>
    <xsd:import namespace="e1e88cbc-8e3e-4ea7-b093-d1e6a8594eaa"/>
    <xsd:element name="properties">
      <xsd:complexType>
        <xsd:sequence>
          <xsd:element name="documentManagement">
            <xsd:complexType>
              <xsd:all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3402ac-8bda-42b3-a53c-945ada4b8140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CultureName" ma:index="10" nillable="true" ma:displayName="Culture Name" ma:internalName="CultureName">
      <xsd:simpleType>
        <xsd:restriction base="dms:Text"/>
      </xsd:simpleType>
    </xsd:element>
    <xsd:element name="AppVersion" ma:index="11" nillable="true" ma:displayName="App Version" ma:internalName="AppVersion">
      <xsd:simpleType>
        <xsd:restriction base="dms:Text"/>
      </xsd:simpleType>
    </xsd:element>
    <xsd:element name="TeamsChannelId" ma:index="12" nillable="true" ma:displayName="Teams Channel Id" ma:internalName="TeamsChannelId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4" nillable="true" ma:displayName="Math Settings" ma:internalName="Math_Settings">
      <xsd:simpleType>
        <xsd:restriction base="dms:Text"/>
      </xsd:simple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6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17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18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19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1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22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3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24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25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IsNotebookLocked" ma:index="27" nillable="true" ma:displayName="Is Notebook Locked" ma:internalName="IsNotebookLocked">
      <xsd:simpleType>
        <xsd:restriction base="dms:Boolean"/>
      </xsd:simpleType>
    </xsd:element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3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3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3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36" nillable="true" ma:taxonomy="true" ma:internalName="lcf76f155ced4ddcb4097134ff3c332f" ma:taxonomyFieldName="MediaServiceImageTags" ma:displayName="Bildemerkelapper" ma:readOnly="false" ma:fieldId="{5cf76f15-5ced-4ddc-b409-7134ff3c332f}" ma:taxonomyMulti="true" ma:sspId="a16fe117-f1dc-4617-80f5-d7168f34952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3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4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e88cbc-8e3e-4ea7-b093-d1e6a8594eaa" elementFormDefault="qualified">
    <xsd:import namespace="http://schemas.microsoft.com/office/2006/documentManagement/types"/>
    <xsd:import namespace="http://schemas.microsoft.com/office/infopath/2007/PartnerControls"/>
    <xsd:element name="TaxCatchAll" ma:index="37" nillable="true" ma:displayName="Taxonomy Catch All Column" ma:hidden="true" ma:list="{ce573d35-3694-4299-aa80-e47bc7b040d3}" ma:internalName="TaxCatchAll" ma:showField="CatchAllData" ma:web="e1e88cbc-8e3e-4ea7-b093-d1e6a8594e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41A306-E27B-4469-A8B8-6964135B0923}">
  <ds:schemaRefs>
    <ds:schemaRef ds:uri="bb3402ac-8bda-42b3-a53c-945ada4b8140"/>
    <ds:schemaRef ds:uri="e1e88cbc-8e3e-4ea7-b093-d1e6a8594ea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27E110E-2D19-4BA6-B205-F567487C5F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DAED870-34C6-4653-B6D2-A46927BF3201}">
  <ds:schemaRefs>
    <ds:schemaRef ds:uri="bb3402ac-8bda-42b3-a53c-945ada4b8140"/>
    <ds:schemaRef ds:uri="e1e88cbc-8e3e-4ea7-b093-d1e6a8594ea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BK_-_Mal_-_Powerpoint_mal_utan_smilefjes</Template>
  <TotalTime>14</TotalTime>
  <Words>1530</Words>
  <Application>Microsoft Office PowerPoint</Application>
  <PresentationFormat>Skjermfremvisning (4:3)</PresentationFormat>
  <Paragraphs>178</Paragraphs>
  <Slides>31</Slides>
  <Notes>15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31</vt:i4>
      </vt:variant>
    </vt:vector>
  </HeadingPairs>
  <TitlesOfParts>
    <vt:vector size="37" baseType="lpstr">
      <vt:lpstr>Arial</vt:lpstr>
      <vt:lpstr>Baskerville Old Face</vt:lpstr>
      <vt:lpstr>Book Antiqua</vt:lpstr>
      <vt:lpstr>Calibri</vt:lpstr>
      <vt:lpstr>Neo Sans</vt:lpstr>
      <vt:lpstr>BK_-_Malar_-_Power-point-mal_Calibri</vt:lpstr>
      <vt:lpstr>Informasjonsmøte nytt 8.trinn hausten-26</vt:lpstr>
      <vt:lpstr>PowerPoint-presentasjon</vt:lpstr>
      <vt:lpstr>PowerPoint-presentasjon</vt:lpstr>
      <vt:lpstr>PowerPoint-presentasjon</vt:lpstr>
      <vt:lpstr>Tema i kveld</vt:lpstr>
      <vt:lpstr>Generell info Bremnes Ungdomsskule (BUS)</vt:lpstr>
      <vt:lpstr>Samansetjing klassar</vt:lpstr>
      <vt:lpstr>PowerPoint-presentasjon</vt:lpstr>
      <vt:lpstr>Korleis få til ein god overgong?</vt:lpstr>
      <vt:lpstr>Forventningar</vt:lpstr>
      <vt:lpstr>Våre forventningar til eleven</vt:lpstr>
      <vt:lpstr>PowerPoint-presentasjon</vt:lpstr>
      <vt:lpstr>Våre forventningar til heimen</vt:lpstr>
      <vt:lpstr>Foreldresamarbeid</vt:lpstr>
      <vt:lpstr>Kva kan de vente av oss?</vt:lpstr>
      <vt:lpstr>Alle skal inkluderast</vt:lpstr>
      <vt:lpstr>Viktig informasjon til skulestart</vt:lpstr>
      <vt:lpstr>Vigilo</vt:lpstr>
      <vt:lpstr>Mobilbruk</vt:lpstr>
      <vt:lpstr>Tilvalsfag</vt:lpstr>
      <vt:lpstr>  Framandspråk/fordjuping/arbeidslivsfag</vt:lpstr>
      <vt:lpstr>Arbeidslivsfag</vt:lpstr>
      <vt:lpstr>Viktig å tenkja over før prioritering</vt:lpstr>
      <vt:lpstr>Yrkesfaglege utdanningsprogram</vt:lpstr>
      <vt:lpstr>Studieførebuande utdanningsprogram</vt:lpstr>
      <vt:lpstr>PowerPoint-presentasjon</vt:lpstr>
      <vt:lpstr>Valfag ved BUS</vt:lpstr>
      <vt:lpstr>Praktisk informasjon til val</vt:lpstr>
      <vt:lpstr>PowerPoint-presentasjon</vt:lpstr>
      <vt:lpstr>PowerPoint-presentasjon</vt:lpstr>
      <vt:lpstr>PowerPoint-presentasjon</vt:lpstr>
    </vt:vector>
  </TitlesOfParts>
  <Company>Bømlo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Attraktive Bømlo</dc:title>
  <dc:creator>Sætre, Kristine</dc:creator>
  <cp:lastModifiedBy>Stautland, Beate Karin Lie</cp:lastModifiedBy>
  <cp:revision>3</cp:revision>
  <cp:lastPrinted>2025-05-06T12:47:19Z</cp:lastPrinted>
  <dcterms:created xsi:type="dcterms:W3CDTF">2018-11-01T09:00:45Z</dcterms:created>
  <dcterms:modified xsi:type="dcterms:W3CDTF">2026-05-06T06:26:31Z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0x01010012C39E4F5C64E84C86807D8283E47759</vt:lpwstr>
  </property>
  <property fmtid="{D5CDD505-2E9C-101B-9397-08002B2CF9AE}" pid="3" name="MSIP_Label_b70d927f-6c35-4b92-8161-c32d3490ce0b_Enabled">
    <vt:lpwstr>true</vt:lpwstr>
  </property>
  <property fmtid="{D5CDD505-2E9C-101B-9397-08002B2CF9AE}" pid="4" name="MSIP_Label_b70d927f-6c35-4b92-8161-c32d3490ce0b_SetDate">
    <vt:lpwstr>2026-04-22T05:16:00Z</vt:lpwstr>
  </property>
  <property fmtid="{D5CDD505-2E9C-101B-9397-08002B2CF9AE}" pid="5" name="MSIP_Label_b70d927f-6c35-4b92-8161-c32d3490ce0b_Method">
    <vt:lpwstr>Standard</vt:lpwstr>
  </property>
  <property fmtid="{D5CDD505-2E9C-101B-9397-08002B2CF9AE}" pid="6" name="MSIP_Label_b70d927f-6c35-4b92-8161-c32d3490ce0b_Name">
    <vt:lpwstr>Intern</vt:lpwstr>
  </property>
  <property fmtid="{D5CDD505-2E9C-101B-9397-08002B2CF9AE}" pid="7" name="MSIP_Label_b70d927f-6c35-4b92-8161-c32d3490ce0b_SiteId">
    <vt:lpwstr>a2e9bef0-f1a2-42bb-be9d-b77083e9b7ed</vt:lpwstr>
  </property>
  <property fmtid="{D5CDD505-2E9C-101B-9397-08002B2CF9AE}" pid="8" name="MSIP_Label_b70d927f-6c35-4b92-8161-c32d3490ce0b_ActionId">
    <vt:lpwstr>f48c6d9b-1b3b-4902-855f-dee30bc2dd1c</vt:lpwstr>
  </property>
  <property fmtid="{D5CDD505-2E9C-101B-9397-08002B2CF9AE}" pid="9" name="MSIP_Label_b70d927f-6c35-4b92-8161-c32d3490ce0b_ContentBits">
    <vt:lpwstr>0</vt:lpwstr>
  </property>
  <property fmtid="{D5CDD505-2E9C-101B-9397-08002B2CF9AE}" pid="10" name="MSIP_Label_b70d927f-6c35-4b92-8161-c32d3490ce0b_Tag">
    <vt:lpwstr>10, 3, 0, 2</vt:lpwstr>
  </property>
  <property fmtid="{D5CDD505-2E9C-101B-9397-08002B2CF9AE}" pid="11" name="MediaServiceImageTags">
    <vt:lpwstr/>
  </property>
</Properties>
</file>