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4" r:id="rId5"/>
    <p:sldId id="414" r:id="rId6"/>
    <p:sldId id="413" r:id="rId7"/>
    <p:sldId id="350" r:id="rId8"/>
    <p:sldId id="419" r:id="rId9"/>
    <p:sldId id="420" r:id="rId10"/>
    <p:sldId id="421" r:id="rId11"/>
    <p:sldId id="445" r:id="rId12"/>
    <p:sldId id="446" r:id="rId13"/>
    <p:sldId id="439" r:id="rId14"/>
    <p:sldId id="444" r:id="rId15"/>
    <p:sldId id="427" r:id="rId16"/>
    <p:sldId id="362" r:id="rId17"/>
    <p:sldId id="415" r:id="rId18"/>
    <p:sldId id="447" r:id="rId19"/>
    <p:sldId id="436" r:id="rId20"/>
    <p:sldId id="394" r:id="rId21"/>
    <p:sldId id="409" r:id="rId22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66FF"/>
    <a:srgbClr val="B2B2B2"/>
    <a:srgbClr val="99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7877-BAB1-8BA9-375D-44444E511BC8}" v="90" dt="2025-08-26T11:04:2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7" y="1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7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B3860D-9CAF-44A1-ACE4-1DF4FADB05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55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1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1" tIns="45861" rIns="91721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E07C5B-B504-45BB-84CE-F6DA9253C7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>
              <a:solidFill>
                <a:schemeClr val="bg2">
                  <a:lumMod val="25000"/>
                </a:schemeClr>
              </a:solidFill>
            </a:endParaRP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7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3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37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07C5B-B504-45BB-84CE-F6DA9253C7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2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81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5C440-1403-43B5-95A4-75DCA50259E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/>
              <a:t>Om å vere </a:t>
            </a:r>
            <a:r>
              <a:rPr lang="nn-NO" b="1" err="1"/>
              <a:t>natteravn</a:t>
            </a:r>
            <a:endParaRPr lang="nn-NO" b="1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Natteravnsordninga på Bømlo er </a:t>
            </a:r>
            <a:r>
              <a:rPr lang="nb-NO" err="1"/>
              <a:t>eit</a:t>
            </a:r>
            <a:r>
              <a:rPr lang="nb-NO"/>
              <a:t> samarbeid mellom Bømlo frivilligsentral, FAU ved Bremnes ungdomsskule og Bømlo kommune. Politiet og Bømlo brann og redning er også med i samarbeidet.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Det er Bømlo frivilligsentral som </a:t>
            </a:r>
            <a:r>
              <a:rPr lang="nb-NO" err="1"/>
              <a:t>organiserar</a:t>
            </a:r>
            <a:r>
              <a:rPr lang="nb-NO"/>
              <a:t> natteravnsordninga og FAU jobbar for å involvere foreldre i den frivillige innsatsen.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Alle som går natteravn er forsikra gjennom </a:t>
            </a:r>
            <a:r>
              <a:rPr lang="nb-NO" err="1"/>
              <a:t>Knif</a:t>
            </a:r>
            <a:r>
              <a:rPr lang="nb-NO"/>
              <a:t> forsikring når </a:t>
            </a:r>
            <a:r>
              <a:rPr lang="nb-NO" err="1"/>
              <a:t>ein</a:t>
            </a:r>
            <a:r>
              <a:rPr lang="nb-NO"/>
              <a:t> er ute på vandring. </a:t>
            </a:r>
          </a:p>
          <a:p>
            <a:pPr marL="171450" indent="-171450">
              <a:buFontTx/>
              <a:buChar char="-"/>
            </a:pPr>
            <a:r>
              <a:rPr lang="nb-NO"/>
              <a:t>Den </a:t>
            </a:r>
            <a:r>
              <a:rPr lang="nb-NO" err="1"/>
              <a:t>viktigaste</a:t>
            </a:r>
            <a:r>
              <a:rPr lang="nb-NO"/>
              <a:t> </a:t>
            </a:r>
            <a:r>
              <a:rPr lang="nb-NO" err="1"/>
              <a:t>oppgåva</a:t>
            </a:r>
            <a:r>
              <a:rPr lang="nb-NO"/>
              <a:t> </a:t>
            </a:r>
            <a:r>
              <a:rPr lang="nb-NO" err="1"/>
              <a:t>natteravnane</a:t>
            </a:r>
            <a:r>
              <a:rPr lang="nb-NO"/>
              <a:t> har er å </a:t>
            </a:r>
            <a:r>
              <a:rPr lang="nb-NO" err="1"/>
              <a:t>vere</a:t>
            </a:r>
            <a:r>
              <a:rPr lang="nb-NO"/>
              <a:t> observatør og syne at </a:t>
            </a:r>
            <a:r>
              <a:rPr lang="nb-NO" err="1"/>
              <a:t>vaksne</a:t>
            </a:r>
            <a:r>
              <a:rPr lang="nb-NO"/>
              <a:t> bryr seg og er til </a:t>
            </a:r>
            <a:r>
              <a:rPr lang="nb-NO" err="1"/>
              <a:t>stades</a:t>
            </a:r>
            <a:r>
              <a:rPr lang="nb-NO"/>
              <a:t>. </a:t>
            </a:r>
          </a:p>
          <a:p>
            <a:pPr marL="171450" indent="-171450">
              <a:buFontTx/>
              <a:buChar char="-"/>
            </a:pPr>
            <a:r>
              <a:rPr lang="nb-NO"/>
              <a:t>Natteravnene er </a:t>
            </a:r>
            <a:r>
              <a:rPr lang="nb-NO" err="1"/>
              <a:t>ein</a:t>
            </a:r>
            <a:r>
              <a:rPr lang="nb-NO"/>
              <a:t> politisk og religiøs nøytral organisasjon som jobbar for å </a:t>
            </a:r>
            <a:r>
              <a:rPr lang="nb-NO" err="1"/>
              <a:t>gjere</a:t>
            </a:r>
            <a:r>
              <a:rPr lang="nb-NO"/>
              <a:t> sentrum og nærmiljø til trygge </a:t>
            </a:r>
            <a:r>
              <a:rPr lang="nb-NO" err="1"/>
              <a:t>stadar</a:t>
            </a:r>
            <a:r>
              <a:rPr lang="nb-NO"/>
              <a:t> å </a:t>
            </a:r>
            <a:r>
              <a:rPr lang="nb-NO" err="1"/>
              <a:t>vere</a:t>
            </a:r>
            <a:r>
              <a:rPr lang="nb-NO"/>
              <a:t> for alle. </a:t>
            </a:r>
          </a:p>
          <a:p>
            <a:pPr marL="171450" indent="-171450">
              <a:buFontTx/>
              <a:buChar char="-"/>
            </a:pPr>
            <a:r>
              <a:rPr lang="nb-NO" err="1"/>
              <a:t>Natteravnane</a:t>
            </a:r>
            <a:r>
              <a:rPr lang="nb-NO"/>
              <a:t> sin visjon er at når </a:t>
            </a:r>
            <a:r>
              <a:rPr lang="nb-NO" err="1"/>
              <a:t>vaksne</a:t>
            </a:r>
            <a:r>
              <a:rPr lang="nb-NO"/>
              <a:t> er </a:t>
            </a:r>
            <a:r>
              <a:rPr lang="nb-NO" err="1"/>
              <a:t>synleg</a:t>
            </a:r>
            <a:r>
              <a:rPr lang="nb-NO"/>
              <a:t> til </a:t>
            </a:r>
            <a:r>
              <a:rPr lang="nb-NO" err="1"/>
              <a:t>stades</a:t>
            </a:r>
            <a:r>
              <a:rPr lang="nb-NO"/>
              <a:t>, vil det verke </a:t>
            </a:r>
            <a:r>
              <a:rPr lang="nb-NO" err="1"/>
              <a:t>dempande</a:t>
            </a:r>
            <a:r>
              <a:rPr lang="nb-NO"/>
              <a:t> på rus-, vald- og skadeverksproblematikk. </a:t>
            </a:r>
            <a:r>
              <a:rPr lang="nb-NO" err="1"/>
              <a:t>Natteravnane</a:t>
            </a:r>
            <a:r>
              <a:rPr lang="nb-NO"/>
              <a:t> jobbar for å oppnå positiv kontakt mellom unge og </a:t>
            </a:r>
            <a:r>
              <a:rPr lang="nb-NO" err="1"/>
              <a:t>vaksne</a:t>
            </a:r>
            <a:r>
              <a:rPr lang="nb-NO"/>
              <a:t> ute på vandring. </a:t>
            </a:r>
          </a:p>
          <a:p>
            <a:pPr marL="171450" indent="-171450">
              <a:buFontTx/>
              <a:buChar char="-"/>
            </a:pPr>
            <a:r>
              <a:rPr lang="nb-NO" err="1"/>
              <a:t>Natteravnane</a:t>
            </a:r>
            <a:r>
              <a:rPr lang="nb-NO"/>
              <a:t> kan </a:t>
            </a:r>
            <a:r>
              <a:rPr lang="nb-NO" err="1"/>
              <a:t>vere</a:t>
            </a:r>
            <a:r>
              <a:rPr lang="nb-NO"/>
              <a:t> med på å </a:t>
            </a:r>
            <a:r>
              <a:rPr lang="nb-NO" err="1"/>
              <a:t>gjere</a:t>
            </a:r>
            <a:r>
              <a:rPr lang="nb-NO"/>
              <a:t> nærmiljøet </a:t>
            </a:r>
            <a:r>
              <a:rPr lang="nb-NO" err="1"/>
              <a:t>tryggare</a:t>
            </a:r>
            <a:r>
              <a:rPr lang="nb-NO"/>
              <a:t>. </a:t>
            </a:r>
          </a:p>
          <a:p>
            <a:pPr marL="171450" indent="-171450">
              <a:buFontTx/>
              <a:buChar char="-"/>
            </a:pPr>
            <a:r>
              <a:rPr lang="nb-NO"/>
              <a:t>Nettside: natteravnene.no</a:t>
            </a:r>
          </a:p>
          <a:p>
            <a:endParaRPr lang="nn-NO" b="1"/>
          </a:p>
          <a:p>
            <a:r>
              <a:rPr lang="nn-NO" b="1"/>
              <a:t>Kva gjer </a:t>
            </a:r>
            <a:r>
              <a:rPr lang="nn-NO" b="1" err="1"/>
              <a:t>natteravnane</a:t>
            </a:r>
            <a:endParaRPr lang="nn-NO" b="1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Natteravning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handlar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om å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til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stades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for barn og unge når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dei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ferdast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ute på kveld- og nattestid, ta ansvar og vise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medmenneskeleg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omsorg. Når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er til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stades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der unge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ferdast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verkar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det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førebyggjande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dempande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på uønska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hendingar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 Tryggleik i lokalmiljøet kjem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alle til gode. Som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som er til </a:t>
            </a:r>
            <a:r>
              <a:rPr lang="nb-NO" sz="1200" b="0" i="0" kern="1200" baseline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stades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tek vi oss tid til å snakke med unge menneske og vi hjelp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til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når det trengs. Det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handlar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også om at vi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saman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kan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med på å skape tryggleik, trivsel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tilhørigheit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i vårt lokalsamfunn.</a:t>
            </a:r>
          </a:p>
          <a:p>
            <a:pPr marL="0" indent="0" fontAlgn="base">
              <a:buFontTx/>
              <a:buNone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-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Natteravning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er tufta på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stor frivillig innsats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frå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som er villige til å gi litt av si tid for å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gjere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sosial innsats i sitt lokalmiljø. Som natteravn får du anledning til å bli kjent med andre foreldre. Du får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innblikk i dine barns verden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utanfor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heimen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sine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trygge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veggar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kunnskap om kva unge er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opptekne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av.</a:t>
            </a:r>
            <a:endParaRPr lang="nb-NO" sz="1200" b="1" i="0" kern="120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 fontAlgn="base">
              <a:buFontTx/>
              <a:buChar char="-"/>
            </a:pPr>
            <a:endParaRPr lang="nb-NO" sz="1200" b="0" i="0" kern="120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pPr fontAlgn="base"/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Dei fleste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natteramngrupper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samarbeidar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godt med det lokale politiet, men som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er vi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ikkje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«reservepoliti».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er alminnelige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utan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særskilte fullmakter. Vi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observerar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hjelper,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lyttar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gir veiledning når barn og unge tek initiativ til det. Alvorlige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hendingar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skal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henvisast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til foreldre, politi eller andre.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vandrar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alltid i grupper, aldri alene.</a:t>
            </a:r>
          </a:p>
          <a:p>
            <a:pPr marL="0" indent="0" fontAlgn="base">
              <a:buFontTx/>
              <a:buNone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- Natteravnene skal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baseline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ikkje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tilby transport av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personar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skal aldri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åleine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med barn/unge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ikkje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påta seg oppfølgingsansvar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ovanfor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enkeltpersonar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171450" indent="-171450" fontAlgn="base">
              <a:buFontTx/>
              <a:buChar char="-"/>
            </a:pPr>
            <a:endParaRPr lang="nb-NO" sz="1200" b="0" i="0" kern="120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fontAlgn="base">
              <a:buFontTx/>
              <a:buNone/>
            </a:pPr>
            <a:r>
              <a:rPr lang="nb-NO" sz="1200" b="1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Kven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Kun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(over 18 år) kan være natteravner.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treng ingen spesiell utdanning eller erfaring for å kunne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natteravn. Men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må stille seg bak Natteravnene sine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føremål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vedtekter, og opptre i tråd med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gjeldande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retningslinjer for frivillige. 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opptekne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av at det skal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mangfald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i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, både når det gjeld bakgrunn, alder og kjønn. Som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opptrer vi nøytralt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inkluderande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ovanfor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dei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vi møter og kjem i kontakt med på vandringa. 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skal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 baseline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alltid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edru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upåverka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av rusmiddel under vandring.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skal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vere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gode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rollemodellar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og trygge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vaksne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Natteramnane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er avhengige av tillit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godt omdømme. Som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natteramn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har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forplikta seg til å bevare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tausheit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om det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observerar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eller får kjennskap til om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enkeltpersonar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Ikkje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påverka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av rusmiddel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Ferdast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ikkje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åleine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 Går i grupper på minst fire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personar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 Kledd med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vestar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171450" indent="-171450" fontAlgn="base">
              <a:buFontTx/>
              <a:buChar char="-"/>
            </a:pP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Imøtekomande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ovanfor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publikum og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dei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ein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går </a:t>
            </a:r>
            <a:r>
              <a:rPr lang="nb-NO" sz="1200" b="0" i="0" kern="120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saman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med. </a:t>
            </a:r>
          </a:p>
          <a:p>
            <a:pPr marL="0" indent="0" fontAlgn="base">
              <a:buFontTx/>
              <a:buNone/>
            </a:pPr>
            <a:endParaRPr lang="nb-NO" sz="1200" b="1" i="0" kern="120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nn-NO" b="1"/>
              <a:t>Kvifor</a:t>
            </a:r>
          </a:p>
          <a:p>
            <a:pPr marL="171450" indent="-171450">
              <a:buFontTx/>
              <a:buChar char="-"/>
            </a:pPr>
            <a:r>
              <a:rPr lang="nn-NO" b="0"/>
              <a:t>Bidra til å skape eit trygt og godt nærmiljø</a:t>
            </a:r>
          </a:p>
          <a:p>
            <a:pPr marL="171450" indent="-171450">
              <a:buFontTx/>
              <a:buChar char="-"/>
            </a:pPr>
            <a:r>
              <a:rPr lang="nn-NO" b="0"/>
              <a:t>Sosialt; ut på tur og god prat.</a:t>
            </a:r>
          </a:p>
          <a:p>
            <a:pPr marL="0" indent="0">
              <a:buFontTx/>
              <a:buNone/>
            </a:pPr>
            <a:endParaRPr lang="nn-NO" b="0"/>
          </a:p>
          <a:p>
            <a:pPr marL="0" indent="0">
              <a:buFontTx/>
              <a:buNone/>
            </a:pPr>
            <a:r>
              <a:rPr lang="nn-NO" b="1"/>
              <a:t>Påmelding og organisering</a:t>
            </a:r>
          </a:p>
          <a:p>
            <a:pPr marL="171450" indent="-171450">
              <a:buFontTx/>
              <a:buChar char="-"/>
            </a:pPr>
            <a:r>
              <a:rPr lang="nb-NO"/>
              <a:t>På Facebook-gruppa «Bømlo natteravn» vil det bli lagt ut informasjon, og det blir lagt ut </a:t>
            </a:r>
            <a:r>
              <a:rPr lang="nb-NO" err="1"/>
              <a:t>datoar</a:t>
            </a:r>
            <a:r>
              <a:rPr lang="nb-NO"/>
              <a:t> for natteravnsvakter. </a:t>
            </a:r>
            <a:r>
              <a:rPr lang="nb-NO" err="1"/>
              <a:t>Ein</a:t>
            </a:r>
            <a:r>
              <a:rPr lang="nb-NO"/>
              <a:t> kan då melde seg på tidspunkt </a:t>
            </a:r>
            <a:r>
              <a:rPr lang="nb-NO" err="1"/>
              <a:t>ein</a:t>
            </a:r>
            <a:r>
              <a:rPr lang="nb-NO"/>
              <a:t> </a:t>
            </a:r>
            <a:r>
              <a:rPr lang="nb-NO" err="1"/>
              <a:t>ynskjer</a:t>
            </a:r>
            <a:r>
              <a:rPr lang="nb-NO"/>
              <a:t>. </a:t>
            </a:r>
          </a:p>
          <a:p>
            <a:pPr marL="171450" indent="-171450">
              <a:buFontTx/>
              <a:buChar char="-"/>
            </a:pPr>
            <a:r>
              <a:rPr lang="nn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kvar vakt opprettar FAU ei </a:t>
            </a:r>
            <a:r>
              <a:rPr lang="nn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messengergruppe</a:t>
            </a:r>
            <a:r>
              <a:rPr lang="nn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ein legg til medlemmar som har meldt seg til vakt den aktuelle kvelden og Anne. Har då sendt ut praktisk informasjon. Gruppa vert oppretta for å gi informasjon og slik at natteramnane kan kommunisere seg i mellom. </a:t>
            </a:r>
          </a:p>
          <a:p>
            <a:pPr marL="171450" indent="-171450">
              <a:buFontTx/>
              <a:buChar char="-"/>
            </a:pPr>
            <a:r>
              <a:rPr lang="nn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Møter ved Røde kors- huset kl. 22. Ferdig rundt 0200. Får sekk med diverse innhald og vestar.</a:t>
            </a: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Me er </a:t>
            </a:r>
            <a:r>
              <a:rPr lang="nb-NO" err="1"/>
              <a:t>opptekne</a:t>
            </a:r>
            <a:r>
              <a:rPr lang="nb-NO"/>
              <a:t> av at det skal </a:t>
            </a:r>
            <a:r>
              <a:rPr lang="nb-NO" err="1"/>
              <a:t>vere</a:t>
            </a:r>
            <a:r>
              <a:rPr lang="nb-NO"/>
              <a:t> meiningsfullt å gå natteravn. Me kjem derfor til å sette opp vakter på tidspunkt der </a:t>
            </a:r>
            <a:r>
              <a:rPr lang="nb-NO" err="1"/>
              <a:t>me</a:t>
            </a:r>
            <a:r>
              <a:rPr lang="nb-NO"/>
              <a:t> </a:t>
            </a:r>
            <a:r>
              <a:rPr lang="nb-NO" err="1"/>
              <a:t>tenkjer</a:t>
            </a:r>
            <a:r>
              <a:rPr lang="nb-NO"/>
              <a:t> at det vil </a:t>
            </a:r>
            <a:r>
              <a:rPr lang="nb-NO" err="1"/>
              <a:t>vere</a:t>
            </a:r>
            <a:r>
              <a:rPr lang="nb-NO"/>
              <a:t> </a:t>
            </a:r>
            <a:r>
              <a:rPr lang="nb-NO" err="1"/>
              <a:t>ein</a:t>
            </a:r>
            <a:r>
              <a:rPr lang="nb-NO"/>
              <a:t> del unge ute. I fyrste omgang </a:t>
            </a:r>
            <a:r>
              <a:rPr lang="nb-NO" err="1"/>
              <a:t>satsar</a:t>
            </a:r>
            <a:r>
              <a:rPr lang="nb-NO"/>
              <a:t> </a:t>
            </a:r>
            <a:r>
              <a:rPr lang="nb-NO" err="1"/>
              <a:t>me</a:t>
            </a:r>
            <a:r>
              <a:rPr lang="nb-NO"/>
              <a:t> på at det blir vakter på </a:t>
            </a:r>
            <a:r>
              <a:rPr lang="nb-NO" err="1"/>
              <a:t>laurdagar</a:t>
            </a:r>
            <a:r>
              <a:rPr lang="nb-NO"/>
              <a:t> (kveld/natt) i </a:t>
            </a:r>
            <a:r>
              <a:rPr lang="nb-NO" err="1"/>
              <a:t>månadane</a:t>
            </a:r>
            <a:r>
              <a:rPr lang="nb-NO"/>
              <a:t> april, mai, juni, august og september. Og på </a:t>
            </a:r>
            <a:r>
              <a:rPr lang="nb-NO" err="1"/>
              <a:t>datoar</a:t>
            </a:r>
            <a:r>
              <a:rPr lang="nb-NO"/>
              <a:t> og tidspunkt der </a:t>
            </a:r>
            <a:r>
              <a:rPr lang="nb-NO" err="1"/>
              <a:t>me</a:t>
            </a:r>
            <a:r>
              <a:rPr lang="nb-NO"/>
              <a:t> veit det er arrangement eller det er «tradisjon for» at unge er ute, som natt til 1. mai og 16. mai. </a:t>
            </a:r>
          </a:p>
          <a:p>
            <a:pPr marL="0" indent="0">
              <a:buFontTx/>
              <a:buNone/>
            </a:pPr>
            <a:endParaRPr lang="nn-NO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5C440-1403-43B5-95A4-75DCA50259E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6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35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67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07C5B-B504-45BB-84CE-F6DA9253C7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7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07C5B-B504-45BB-84CE-F6DA9253C72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21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484313"/>
            <a:ext cx="9144000" cy="4465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n-NO"/>
          </a:p>
        </p:txBody>
      </p:sp>
      <p:pic>
        <p:nvPicPr>
          <p:cNvPr id="5" name="Picture 7" descr="BK_nytt_namnetrekk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2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250825" y="188913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E096FB7-6416-48FF-B308-A7FBDFD2139F}" type="slidenum">
              <a:rPr lang="nb-NO" sz="2400" b="1">
                <a:solidFill>
                  <a:srgbClr val="B2B2B2"/>
                </a:solidFill>
                <a:latin typeface="Neo Sans" pitchFamily="2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nb-NO" sz="2400" b="1">
              <a:solidFill>
                <a:srgbClr val="B2B2B2"/>
              </a:solidFill>
              <a:latin typeface="Neo Sans" pitchFamily="2" charset="0"/>
            </a:endParaRPr>
          </a:p>
        </p:txBody>
      </p:sp>
      <p:pic>
        <p:nvPicPr>
          <p:cNvPr id="7" name="Picture 13" descr="powerpoint-striper grå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>
            <a:fillRect/>
          </a:stretch>
        </p:blipFill>
        <p:spPr bwMode="auto">
          <a:xfrm>
            <a:off x="4643438" y="6534150"/>
            <a:ext cx="4500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Driftige folk i vakker natur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828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799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1847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1847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369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484313"/>
            <a:ext cx="9144000" cy="4465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n-NO"/>
          </a:p>
        </p:txBody>
      </p:sp>
      <p:pic>
        <p:nvPicPr>
          <p:cNvPr id="5" name="Picture 7" descr="BK_nytt_namnetrekk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2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250825" y="188913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FFAB04E-95AE-47B5-BC32-37A098511AC3}" type="slidenum">
              <a:rPr lang="nb-NO" sz="2400" b="1">
                <a:solidFill>
                  <a:srgbClr val="B2B2B2"/>
                </a:solidFill>
                <a:latin typeface="Neo Sans" pitchFamily="2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nb-NO" sz="2400" b="1">
              <a:solidFill>
                <a:srgbClr val="B2B2B2"/>
              </a:solidFill>
              <a:latin typeface="Neo Sans" pitchFamily="2" charset="0"/>
            </a:endParaRPr>
          </a:p>
        </p:txBody>
      </p:sp>
      <p:pic>
        <p:nvPicPr>
          <p:cNvPr id="7" name="Picture 13" descr="powerpoint-striper grå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>
            <a:fillRect/>
          </a:stretch>
        </p:blipFill>
        <p:spPr bwMode="auto">
          <a:xfrm>
            <a:off x="4643438" y="6534150"/>
            <a:ext cx="4500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Driftige folk i vakker natur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53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689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95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7323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794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5694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16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484313"/>
            <a:ext cx="9144000" cy="4465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n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29" name="Picture 7" descr="BK_nytt_namnetrekk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2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50825" y="188913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E1F5FC3F-C5DE-43CC-BE05-8AD53AAAE050}" type="slidenum">
              <a:rPr lang="nb-NO" sz="2400" b="1">
                <a:solidFill>
                  <a:srgbClr val="B2B2B2"/>
                </a:solidFill>
                <a:latin typeface="Neo Sans" pitchFamily="2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nb-NO" sz="2400" b="1">
                <a:solidFill>
                  <a:srgbClr val="B2B2B2"/>
                </a:solidFill>
                <a:latin typeface="Neo Sans" pitchFamily="2" charset="0"/>
              </a:rPr>
              <a:t> :-)</a:t>
            </a:r>
          </a:p>
        </p:txBody>
      </p:sp>
      <p:pic>
        <p:nvPicPr>
          <p:cNvPr id="1031" name="Picture 13" descr="powerpoint-striper grå cop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>
            <a:fillRect/>
          </a:stretch>
        </p:blipFill>
        <p:spPr bwMode="auto">
          <a:xfrm>
            <a:off x="4643438" y="6534150"/>
            <a:ext cx="4500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77" r:id="rId8"/>
    <p:sldLayoutId id="2147483776" r:id="rId9"/>
    <p:sldLayoutId id="2147483775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mlo.kommune.no/tenester/barnehage-og-skule/skule/skulane-i-bomlo/bremnes-ungdomsskul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823ADD-8524-4FF9-852B-EC3D0143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FORELDREMØTE 10. TRINN AUG-25</a:t>
            </a:r>
            <a:endParaRPr lang="nn-NO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FAC6353-9CFF-4965-A176-0AB04BF8F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80" y="1763713"/>
            <a:ext cx="4336358" cy="4329583"/>
          </a:xfrm>
        </p:spPr>
      </p:pic>
    </p:spTree>
    <p:extLst>
      <p:ext uri="{BB962C8B-B14F-4D97-AF65-F5344CB8AC3E}">
        <p14:creationId xmlns:p14="http://schemas.microsoft.com/office/powerpoint/2010/main" val="360974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09410-13A3-B915-18BB-1BC4BAF2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5" y="313967"/>
            <a:ext cx="8229600" cy="1143000"/>
          </a:xfrm>
        </p:spPr>
        <p:txBody>
          <a:bodyPr/>
          <a:lstStyle/>
          <a:p>
            <a:r>
              <a:rPr lang="nb-NO" err="1"/>
              <a:t>Skulereglane</a:t>
            </a:r>
            <a:r>
              <a:rPr lang="nb-NO"/>
              <a:t> er </a:t>
            </a:r>
            <a:r>
              <a:rPr lang="nb-NO" err="1"/>
              <a:t>førebyggjande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CA8D0-F29D-3A95-11BB-16D84588A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Orden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FE2390-0173-6622-822D-AFEDAEDBD8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/>
              <a:t>Møta førebudd og presis til timane.</a:t>
            </a:r>
            <a:r>
              <a:rPr lang="en-US" b="0"/>
              <a:t>​</a:t>
            </a:r>
          </a:p>
          <a:p>
            <a:r>
              <a:rPr lang="nn-NO"/>
              <a:t>Visa gode arbeidsvanar og god arbeidsinnsats. </a:t>
            </a:r>
            <a:r>
              <a:rPr lang="en-US" b="0"/>
              <a:t>​</a:t>
            </a:r>
          </a:p>
          <a:p>
            <a:r>
              <a:rPr lang="nn-NO"/>
              <a:t>Visa vilje til å skapa trivsel og eit godt læringsmiljø.</a:t>
            </a:r>
            <a:r>
              <a:rPr lang="nb-NO" b="0"/>
              <a:t>​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90F347-0039-B867-F472-5C3B33054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err="1"/>
              <a:t>Åtferd</a:t>
            </a: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846902-DD2E-14F5-8046-E3F9E01DEE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n-NO"/>
              <a:t>Visa omsyn og respekt for andre på skulen og på skulevegen. </a:t>
            </a:r>
            <a:r>
              <a:rPr lang="en-US" b="0"/>
              <a:t>​</a:t>
            </a:r>
          </a:p>
          <a:p>
            <a:r>
              <a:rPr lang="nn-NO"/>
              <a:t>Visa respekt for undervisninga. </a:t>
            </a:r>
            <a:r>
              <a:rPr lang="en-US" b="0"/>
              <a:t>​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73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EFC2C-64C7-3D05-6E2C-C140DDBB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/>
              <a:t>§ 13-4 Fysiske inngrep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C49281-17EF-F9BD-212B-403B5BC90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65962"/>
            <a:ext cx="4038600" cy="4139526"/>
          </a:xfrm>
        </p:spPr>
        <p:txBody>
          <a:bodyPr/>
          <a:lstStyle/>
          <a:p>
            <a:pPr marL="0" indent="0">
              <a:buNone/>
            </a:pPr>
            <a:r>
              <a:rPr lang="nn-NO" b="0"/>
              <a:t>Tilsette i skolen… kan, når andre tiltak ikkje er tilstrekkelege, gripe inn fysisk mot elevar for å avverje at ein elev</a:t>
            </a:r>
          </a:p>
          <a:p>
            <a:r>
              <a:rPr lang="nn-NO" b="0"/>
              <a:t>krenkjer ein person fysisk eller psykisk eller utsett seg sjølv for fysisk fare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2B9D97-AC64-3FA4-02F7-760B27415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63713"/>
            <a:ext cx="4038600" cy="4041775"/>
          </a:xfrm>
        </p:spPr>
        <p:txBody>
          <a:bodyPr/>
          <a:lstStyle/>
          <a:p>
            <a:r>
              <a:rPr lang="nn-NO" b="0"/>
              <a:t>skader eigedom</a:t>
            </a:r>
          </a:p>
          <a:p>
            <a:r>
              <a:rPr lang="nn-NO" b="0"/>
              <a:t>viser ei åtferd som er sterkt fornedrande for eleven sjølv</a:t>
            </a:r>
          </a:p>
          <a:p>
            <a:r>
              <a:rPr lang="nn-NO" b="0"/>
              <a:t>vesentleg forstyrrar opplæringa til andre elevar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56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Info på heimesida vår: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704"/>
          </a:xfrm>
        </p:spPr>
        <p:txBody>
          <a:bodyPr/>
          <a:lstStyle/>
          <a:p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Skulemiljøknappen: knytt til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elevane</a:t>
            </a: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 sitt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skulemiljø</a:t>
            </a:r>
            <a:endParaRPr lang="nb-NO" sz="3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Skulereglar</a:t>
            </a: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: knytt til vurdering orden og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åtferd</a:t>
            </a:r>
            <a:endParaRPr lang="nb-NO" sz="3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Råd og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utval</a:t>
            </a: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: knytt til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informasjonsrett</a:t>
            </a: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 til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heimane</a:t>
            </a:r>
            <a:endParaRPr lang="nb-NO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n-NO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https://www.bomlo.kommune.no/tenester/barnehage-og-skule/skule/skulane-i-bomlo/bremnes-ungdomsskule/</a:t>
            </a:r>
            <a:endParaRPr lang="nn-NO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8575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Permisjonar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52528"/>
          </a:xfrm>
        </p:spPr>
        <p:txBody>
          <a:bodyPr>
            <a:noAutofit/>
          </a:bodyPr>
          <a:lstStyle/>
          <a:p>
            <a:r>
              <a:rPr lang="nn-NO" sz="3200" b="0" dirty="0">
                <a:latin typeface="Calibri"/>
                <a:ea typeface="Calibri"/>
                <a:cs typeface="Calibri"/>
              </a:rPr>
              <a:t>Kontaktlærar kan gje fri inntil 2 dagar</a:t>
            </a:r>
          </a:p>
          <a:p>
            <a:r>
              <a:rPr lang="nn-NO" sz="3200" b="0" dirty="0">
                <a:latin typeface="Calibri"/>
                <a:ea typeface="Calibri"/>
                <a:cs typeface="Calibri"/>
              </a:rPr>
              <a:t>Meir enn 2 dagar: Søk om permisjon til rektor. Må gjerast i </a:t>
            </a:r>
            <a:r>
              <a:rPr lang="nn-NO" sz="3200" b="0" dirty="0" err="1">
                <a:latin typeface="Calibri"/>
                <a:ea typeface="Calibri"/>
                <a:cs typeface="Calibri"/>
              </a:rPr>
              <a:t>Vigilo</a:t>
            </a:r>
            <a:r>
              <a:rPr lang="nn-NO" sz="3200" b="0" dirty="0">
                <a:latin typeface="Calibri"/>
                <a:ea typeface="Calibri"/>
                <a:cs typeface="Calibri"/>
              </a:rPr>
              <a:t>, i web-versjon (ikkje app)</a:t>
            </a:r>
          </a:p>
          <a:p>
            <a:r>
              <a:rPr lang="nn-NO" sz="3200" b="0" dirty="0">
                <a:latin typeface="Calibri"/>
                <a:ea typeface="Calibri"/>
                <a:cs typeface="Calibri"/>
              </a:rPr>
              <a:t>Ikkje permisjon når skulen har viktige prøvar og  eksamen </a:t>
            </a:r>
          </a:p>
          <a:p>
            <a:r>
              <a:rPr lang="nn-NO" sz="3200" b="0" dirty="0">
                <a:latin typeface="Calibri"/>
                <a:ea typeface="Calibri"/>
                <a:cs typeface="Calibri"/>
              </a:rPr>
              <a:t>Får ikkje permisjon til reise meir enn 10 dagar </a:t>
            </a:r>
            <a:r>
              <a:rPr lang="nn-NO" sz="3200" b="0" dirty="0" err="1">
                <a:latin typeface="Calibri"/>
                <a:ea typeface="Calibri"/>
                <a:cs typeface="Calibri"/>
              </a:rPr>
              <a:t>pr.skuleår</a:t>
            </a:r>
            <a:endParaRPr lang="nn-NO" sz="3200" b="0" dirty="0">
              <a:latin typeface="Calibri"/>
              <a:ea typeface="Calibri"/>
              <a:cs typeface="Calibri"/>
            </a:endParaRPr>
          </a:p>
          <a:p>
            <a:endParaRPr lang="nn-NO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7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Særskild</a:t>
            </a:r>
            <a:r>
              <a:rPr lang="nb-NO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for 10.trinn </a:t>
            </a:r>
            <a:endParaRPr lang="nn-NO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041775"/>
          </a:xfrm>
        </p:spPr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Teatertur: </a:t>
            </a:r>
            <a:r>
              <a:rPr lang="nb-NO" b="0" dirty="0">
                <a:latin typeface="Calibri"/>
                <a:ea typeface="Calibri"/>
                <a:cs typeface="Calibri"/>
              </a:rPr>
              <a:t>til Stavanger 5.feb-26</a:t>
            </a:r>
          </a:p>
          <a:p>
            <a:r>
              <a:rPr lang="nb-NO" dirty="0" err="1">
                <a:latin typeface="Calibri"/>
                <a:ea typeface="Calibri"/>
                <a:cs typeface="Calibri"/>
              </a:rPr>
              <a:t>Vinterball</a:t>
            </a:r>
            <a:r>
              <a:rPr lang="nb-NO" dirty="0">
                <a:latin typeface="Calibri"/>
                <a:ea typeface="Calibri"/>
                <a:cs typeface="Calibri"/>
              </a:rPr>
              <a:t>: </a:t>
            </a:r>
            <a:r>
              <a:rPr lang="nb-NO" b="0" dirty="0">
                <a:latin typeface="Calibri"/>
                <a:ea typeface="Calibri"/>
                <a:cs typeface="Calibri"/>
              </a:rPr>
              <a:t>siste torsdag før vinterferie, 19.feb. Treng hjelp </a:t>
            </a:r>
            <a:r>
              <a:rPr lang="nb-NO" b="0" dirty="0" err="1">
                <a:latin typeface="Calibri"/>
                <a:ea typeface="Calibri"/>
                <a:cs typeface="Calibri"/>
              </a:rPr>
              <a:t>frå</a:t>
            </a:r>
            <a:r>
              <a:rPr lang="nb-NO" b="0" dirty="0">
                <a:latin typeface="Calibri"/>
                <a:ea typeface="Calibri"/>
                <a:cs typeface="Calibri"/>
              </a:rPr>
              <a:t> </a:t>
            </a:r>
            <a:r>
              <a:rPr lang="nb-NO" b="0" dirty="0" err="1">
                <a:latin typeface="Calibri"/>
                <a:ea typeface="Calibri"/>
                <a:cs typeface="Calibri"/>
              </a:rPr>
              <a:t>føresette</a:t>
            </a:r>
            <a:r>
              <a:rPr lang="nb-NO" b="0" dirty="0">
                <a:latin typeface="Calibri"/>
                <a:ea typeface="Calibri"/>
                <a:cs typeface="Calibri"/>
              </a:rPr>
              <a:t> til vakt/kaker.</a:t>
            </a:r>
            <a:endParaRPr lang="nb-NO" dirty="0">
              <a:latin typeface="Calibri"/>
              <a:ea typeface="Calibri"/>
              <a:cs typeface="Calibri"/>
            </a:endParaRPr>
          </a:p>
          <a:p>
            <a:r>
              <a:rPr lang="nb-NO" dirty="0">
                <a:latin typeface="Calibri"/>
                <a:ea typeface="Calibri"/>
                <a:cs typeface="Calibri"/>
              </a:rPr>
              <a:t>Vitnemålsutdeling og avslutningsfest </a:t>
            </a:r>
            <a:r>
              <a:rPr lang="nb-NO" b="0" dirty="0">
                <a:latin typeface="Calibri"/>
                <a:ea typeface="Calibri"/>
                <a:cs typeface="Calibri"/>
              </a:rPr>
              <a:t>22.juni 2026</a:t>
            </a:r>
            <a:r>
              <a:rPr lang="nb-NO" b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400050" lvl="1" indent="0">
              <a:buNone/>
            </a:pPr>
            <a:r>
              <a:rPr lang="nb-NO" b="0" dirty="0">
                <a:latin typeface="Calibri"/>
                <a:ea typeface="Calibri"/>
                <a:cs typeface="Arial"/>
              </a:rPr>
              <a:t>Vitnemålsutdeling i Bømlohallen. </a:t>
            </a:r>
            <a:endParaRPr lang="nb-NO" dirty="0">
              <a:latin typeface="Calibri"/>
              <a:ea typeface="Calibri"/>
              <a:cs typeface="Arial"/>
            </a:endParaRPr>
          </a:p>
          <a:p>
            <a:pPr marL="400050" lvl="1" indent="0">
              <a:buNone/>
            </a:pPr>
            <a:r>
              <a:rPr lang="nb-NO" b="0" dirty="0">
                <a:latin typeface="Calibri"/>
                <a:ea typeface="Calibri"/>
                <a:cs typeface="Arial"/>
              </a:rPr>
              <a:t>Ansvar for </a:t>
            </a:r>
            <a:r>
              <a:rPr lang="nb-NO" dirty="0" err="1">
                <a:latin typeface="Calibri"/>
                <a:ea typeface="Calibri"/>
                <a:cs typeface="Arial"/>
              </a:rPr>
              <a:t>klassefestane</a:t>
            </a:r>
            <a:r>
              <a:rPr lang="nb-NO" b="0" dirty="0">
                <a:latin typeface="Calibri"/>
                <a:ea typeface="Calibri"/>
                <a:cs typeface="Arial"/>
              </a:rPr>
              <a:t>: </a:t>
            </a:r>
            <a:r>
              <a:rPr lang="nb-NO" dirty="0" err="1">
                <a:latin typeface="Calibri"/>
                <a:ea typeface="Calibri"/>
                <a:cs typeface="Arial"/>
              </a:rPr>
              <a:t>foreldrekontaktane</a:t>
            </a:r>
            <a:r>
              <a:rPr lang="nb-NO" b="0" dirty="0">
                <a:latin typeface="Calibri"/>
                <a:ea typeface="Calibri"/>
                <a:cs typeface="Arial"/>
              </a:rPr>
              <a:t>. </a:t>
            </a:r>
            <a:endParaRPr lang="nb-NO" dirty="0">
              <a:latin typeface="Calibri"/>
              <a:ea typeface="Calibri"/>
              <a:cs typeface="Calibri"/>
            </a:endParaRPr>
          </a:p>
          <a:p>
            <a:pPr marL="400050" lvl="1" indent="0">
              <a:buNone/>
            </a:pPr>
            <a:r>
              <a:rPr lang="nb-NO" dirty="0">
                <a:latin typeface="Calibri"/>
                <a:ea typeface="Calibri"/>
                <a:cs typeface="Arial"/>
              </a:rPr>
              <a:t>Lurt å finne lokale </a:t>
            </a:r>
            <a:r>
              <a:rPr lang="nb-NO" dirty="0" err="1">
                <a:latin typeface="Calibri"/>
                <a:ea typeface="Calibri"/>
                <a:cs typeface="Arial"/>
              </a:rPr>
              <a:t>tidleg</a:t>
            </a:r>
            <a:r>
              <a:rPr lang="nb-NO" dirty="0">
                <a:latin typeface="Calibri"/>
                <a:ea typeface="Calibri"/>
                <a:cs typeface="Arial"/>
              </a:rPr>
              <a:t>, </a:t>
            </a:r>
            <a:r>
              <a:rPr lang="nb-NO" dirty="0" err="1">
                <a:latin typeface="Calibri"/>
                <a:ea typeface="Calibri"/>
                <a:cs typeface="Arial"/>
              </a:rPr>
              <a:t>ikkje</a:t>
            </a:r>
            <a:r>
              <a:rPr lang="nb-NO" dirty="0">
                <a:latin typeface="Calibri"/>
                <a:ea typeface="Calibri"/>
                <a:cs typeface="Arial"/>
              </a:rPr>
              <a:t> ledig på BUS.</a:t>
            </a:r>
          </a:p>
          <a:p>
            <a:pPr marL="400050" lvl="1" indent="0">
              <a:buNone/>
            </a:pPr>
            <a:endParaRPr lang="nb-NO" sz="2400">
              <a:latin typeface="Neo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98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05F5-1173-5642-3A4A-FFB1A610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Eksamensdatoar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 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0B69-DC60-7DEA-52A1-583E7324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043363"/>
          </a:xfrm>
        </p:spPr>
        <p:txBody>
          <a:bodyPr/>
          <a:lstStyle/>
          <a:p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Onsdag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13.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Opplysning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om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trekkfag</a:t>
            </a:r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Onsdag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20.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Eksamen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engelsk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(ENG0030)</a:t>
            </a:r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Torsdag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21.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Eksamen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norsk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hovedmål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(NOR0218)</a:t>
            </a:r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Fredag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22.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Eksamen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norsk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sidemål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(NOR0219)</a:t>
            </a:r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Tirsdag 26.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Eksamen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matematikk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(MAT0015)</a:t>
            </a:r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 b="0" dirty="0">
              <a:solidFill>
                <a:srgbClr val="242424"/>
              </a:solidFill>
              <a:latin typeface="Calibri"/>
              <a:ea typeface="Calibri"/>
              <a:cs typeface="Segoe UI"/>
            </a:endParaRPr>
          </a:p>
          <a:p>
            <a:r>
              <a:rPr lang="en-US" sz="2400" b="0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Munnleg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 </a:t>
            </a:r>
            <a:r>
              <a:rPr lang="en-US" sz="2400" b="0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eksamen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Dato </a:t>
            </a:r>
            <a:r>
              <a:rPr lang="en-US" sz="2400" b="0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ikkje</a:t>
            </a:r>
            <a:r>
              <a:rPr lang="en-US" sz="2400" b="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0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klar</a:t>
            </a:r>
            <a:endParaRPr lang="en-US" sz="2400" b="0" dirty="0">
              <a:solidFill>
                <a:srgbClr val="242424"/>
              </a:solidFill>
              <a:latin typeface="Calibri"/>
              <a:ea typeface="Calibri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5479BF-2A74-7FF1-E7D6-EB8A1330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Vidaregåande opplæring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657746B-929D-4E1B-2E46-4F166AF2CDEF}"/>
              </a:ext>
            </a:extLst>
          </p:cNvPr>
          <p:cNvSpPr/>
          <p:nvPr/>
        </p:nvSpPr>
        <p:spPr>
          <a:xfrm>
            <a:off x="0" y="2135605"/>
            <a:ext cx="4591853" cy="2910139"/>
          </a:xfrm>
          <a:prstGeom prst="rect">
            <a:avLst/>
          </a:prstGeom>
          <a:solidFill>
            <a:srgbClr val="F2E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n-NO" b="1">
                <a:solidFill>
                  <a:schemeClr val="tx1"/>
                </a:solidFill>
                <a:latin typeface="Neo Sans"/>
              </a:rPr>
              <a:t>Søknad til vidaregåande skule</a:t>
            </a:r>
            <a:endParaRPr lang="nn-NO" b="1">
              <a:solidFill>
                <a:schemeClr val="tx1"/>
              </a:solidFill>
            </a:endParaRPr>
          </a:p>
          <a:p>
            <a:pPr>
              <a:defRPr/>
            </a:pPr>
            <a:endParaRPr lang="nn-NO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n-NO" sz="1600">
                <a:solidFill>
                  <a:schemeClr val="tx1"/>
                </a:solidFill>
              </a:rPr>
              <a:t>Søknadsfristen  for ordinære søkjarar er </a:t>
            </a:r>
            <a:r>
              <a:rPr lang="nn-NO" sz="1600" b="1">
                <a:solidFill>
                  <a:schemeClr val="tx1"/>
                </a:solidFill>
              </a:rPr>
              <a:t>1.mars</a:t>
            </a:r>
          </a:p>
          <a:p>
            <a:pPr marL="285750" indent="-285750">
              <a:buFont typeface="Arial"/>
              <a:buChar char="•"/>
              <a:defRPr/>
            </a:pPr>
            <a:endParaRPr lang="nn-NO" sz="1600" b="1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n-NO" sz="1600">
                <a:solidFill>
                  <a:schemeClr val="tx1"/>
                </a:solidFill>
              </a:rPr>
              <a:t>Søknadsfristen for minoritetsspråklege søkjarar, eller søknadar om individuell behandling er </a:t>
            </a:r>
            <a:r>
              <a:rPr lang="nn-NO" sz="1600" b="1">
                <a:solidFill>
                  <a:schemeClr val="tx1"/>
                </a:solidFill>
              </a:rPr>
              <a:t>1.februar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4F2202C-73BB-B963-E8D9-B6C239384F19}"/>
              </a:ext>
            </a:extLst>
          </p:cNvPr>
          <p:cNvSpPr txBox="1"/>
          <p:nvPr/>
        </p:nvSpPr>
        <p:spPr>
          <a:xfrm>
            <a:off x="5827431" y="2135029"/>
            <a:ext cx="2635282" cy="873427"/>
          </a:xfrm>
          <a:prstGeom prst="roundRect">
            <a:avLst/>
          </a:prstGeom>
          <a:solidFill>
            <a:srgbClr val="EED0C3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n-N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39AF057-F4C9-44F1-5934-8938EF7F2417}"/>
              </a:ext>
            </a:extLst>
          </p:cNvPr>
          <p:cNvSpPr txBox="1"/>
          <p:nvPr/>
        </p:nvSpPr>
        <p:spPr>
          <a:xfrm>
            <a:off x="5812390" y="3173155"/>
            <a:ext cx="2631431" cy="835828"/>
          </a:xfrm>
          <a:prstGeom prst="roundRect">
            <a:avLst/>
          </a:prstGeom>
          <a:solidFill>
            <a:srgbClr val="7DBF9D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Tx/>
              <a:buFontTx/>
              <a:buNone/>
              <a:tabLst/>
              <a:defRPr/>
            </a:pPr>
            <a:endParaRPr lang="nn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8" name="Bilde 7" descr="Et bilde som inneholder Font, logo, Grafikk, design&#10;&#10;Automatisk generert beskrivelse">
            <a:extLst>
              <a:ext uri="{FF2B5EF4-FFF2-40B4-BE49-F238E27FC236}">
                <a16:creationId xmlns:a16="http://schemas.microsoft.com/office/drawing/2014/main" id="{67733177-21CD-C099-10CC-62D5C800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722" y="2217573"/>
            <a:ext cx="2118060" cy="708359"/>
          </a:xfrm>
          <a:prstGeom prst="rect">
            <a:avLst/>
          </a:prstGeom>
        </p:spPr>
      </p:pic>
      <p:pic>
        <p:nvPicPr>
          <p:cNvPr id="9" name="Bilde 8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23D17C93-C0DE-8E1E-8056-F70EFB40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12" y="3256046"/>
            <a:ext cx="2140117" cy="66925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490BD46-95C4-04B8-1B04-F32007501C4B}"/>
              </a:ext>
            </a:extLst>
          </p:cNvPr>
          <p:cNvSpPr txBox="1"/>
          <p:nvPr/>
        </p:nvSpPr>
        <p:spPr>
          <a:xfrm>
            <a:off x="5827429" y="4210879"/>
            <a:ext cx="2631431" cy="83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Tx/>
              <a:buFontTx/>
              <a:buNone/>
              <a:tabLst/>
              <a:defRPr/>
            </a:pPr>
            <a:endParaRPr lang="nn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11" name="Bilde 10" descr="Et bilde som inneholder Font, Grafikk, skjermbilde, logo&#10;&#10;Automatisk generert beskrivelse">
            <a:extLst>
              <a:ext uri="{FF2B5EF4-FFF2-40B4-BE49-F238E27FC236}">
                <a16:creationId xmlns:a16="http://schemas.microsoft.com/office/drawing/2014/main" id="{409A062A-3D57-75E5-5FA6-15179868F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4279482"/>
            <a:ext cx="2119062" cy="6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Presentasjon tilsette:</a:t>
            </a:r>
            <a:endParaRPr lang="nn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041775"/>
          </a:xfrm>
        </p:spPr>
        <p:txBody>
          <a:bodyPr/>
          <a:lstStyle/>
          <a:p>
            <a:pPr marL="0" indent="0">
              <a:buNone/>
            </a:pPr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Klassevis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696"/>
          </a:xfrm>
        </p:spPr>
        <p:txBody>
          <a:bodyPr/>
          <a:lstStyle/>
          <a:p>
            <a:pPr marL="0" indent="0">
              <a:buNone/>
            </a:pPr>
            <a:endParaRPr lang="nb-NO" sz="24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 10A: </a:t>
            </a:r>
            <a:r>
              <a:rPr lang="nb-NO" b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Hespriholmen</a:t>
            </a:r>
            <a:endParaRPr lang="nb-NO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 10B: Langevåg </a:t>
            </a:r>
          </a:p>
          <a:p>
            <a:pPr marL="0" indent="0">
              <a:buNone/>
            </a:pPr>
            <a:r>
              <a:rPr lang="nb-NO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 10C: Moster </a:t>
            </a:r>
          </a:p>
          <a:p>
            <a:pPr marL="0" indent="0">
              <a:buNone/>
            </a:pPr>
            <a:r>
              <a:rPr lang="nb-NO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 10D: Siggjarvåg  </a:t>
            </a:r>
          </a:p>
          <a:p>
            <a:pPr marL="0" indent="0">
              <a:buNone/>
            </a:pPr>
            <a:r>
              <a:rPr lang="nb-NO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 10E: Spissøy </a:t>
            </a:r>
          </a:p>
        </p:txBody>
      </p:sp>
    </p:spTree>
    <p:extLst>
      <p:ext uri="{BB962C8B-B14F-4D97-AF65-F5344CB8AC3E}">
        <p14:creationId xmlns:p14="http://schemas.microsoft.com/office/powerpoint/2010/main" val="13903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041775"/>
          </a:xfrm>
        </p:spPr>
        <p:txBody>
          <a:bodyPr/>
          <a:lstStyle/>
          <a:p>
            <a:pPr marL="0" indent="0">
              <a:buNone/>
            </a:pP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nb-NO" sz="6000" b="0">
                <a:latin typeface="Calibri" panose="020F0502020204030204" pitchFamily="34" charset="0"/>
                <a:cs typeface="Calibri" panose="020F0502020204030204" pitchFamily="34" charset="0"/>
              </a:rPr>
              <a:t>Alle på BUS skal kjenne at </a:t>
            </a:r>
            <a:r>
              <a:rPr lang="nb-NO" sz="6000" b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nb-NO" sz="6000" b="0">
                <a:latin typeface="Calibri" panose="020F0502020204030204" pitchFamily="34" charset="0"/>
                <a:cs typeface="Calibri" panose="020F0502020204030204" pitchFamily="34" charset="0"/>
              </a:rPr>
              <a:t> høyrer til og at det er bruk for </a:t>
            </a:r>
            <a:r>
              <a:rPr lang="nb-NO" sz="6000" b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nb-NO" sz="6000" b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endParaRPr lang="nb-NO" sz="3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106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0072" y="1484784"/>
            <a:ext cx="2997404" cy="431080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11560" y="1763713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n-NO" sz="3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Opplæringa i skole og lærebedrift skal, i samarbeid og forståing med heimen</a:t>
            </a:r>
            <a:r>
              <a:rPr kumimoji="0" lang="nn-NO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, </a:t>
            </a:r>
            <a:r>
              <a:rPr kumimoji="0" lang="nn-NO" sz="3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opne dører mot verda og framtida</a:t>
            </a:r>
            <a:r>
              <a:rPr kumimoji="0" lang="nn-NO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nn-NO" sz="3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og gi elevane og lærlingane historisk og kulturell innsikt og forankring.</a:t>
            </a:r>
            <a:endParaRPr kumimoji="0" lang="nn-NO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1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/>
          <a:lstStyle/>
          <a:p>
            <a:r>
              <a:rPr lang="nn-NO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n-NO" sz="3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n-NO" sz="3200" b="0">
                <a:latin typeface="Calibri" panose="020F0502020204030204" pitchFamily="34" charset="0"/>
                <a:cs typeface="Calibri" panose="020F0502020204030204" pitchFamily="34" charset="0"/>
              </a:rPr>
              <a:t>Info Natteramn </a:t>
            </a:r>
          </a:p>
          <a:p>
            <a:r>
              <a:rPr lang="nn-NO" sz="3200" b="0">
                <a:latin typeface="Calibri" panose="020F0502020204030204" pitchFamily="34" charset="0"/>
                <a:cs typeface="Calibri" panose="020F0502020204030204" pitchFamily="34" charset="0"/>
              </a:rPr>
              <a:t>Trygt og godt skulemiljø</a:t>
            </a:r>
          </a:p>
          <a:p>
            <a:r>
              <a:rPr lang="nn-NO" sz="3200" b="0">
                <a:latin typeface="Calibri" panose="020F0502020204030204" pitchFamily="34" charset="0"/>
                <a:cs typeface="Calibri" panose="020F0502020204030204" pitchFamily="34" charset="0"/>
              </a:rPr>
              <a:t>Fysisk Inngripen</a:t>
            </a:r>
          </a:p>
          <a:p>
            <a:r>
              <a:rPr lang="nn-NO" sz="3200" b="0">
                <a:latin typeface="Calibri" panose="020F0502020204030204" pitchFamily="34" charset="0"/>
                <a:cs typeface="Calibri" panose="020F0502020204030204" pitchFamily="34" charset="0"/>
              </a:rPr>
              <a:t>Permisjon/fråvær</a:t>
            </a:r>
          </a:p>
          <a:p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Spesielt for 10.trinn</a:t>
            </a:r>
          </a:p>
          <a:p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Søknad til </a:t>
            </a:r>
            <a:r>
              <a:rPr lang="nb-NO" sz="3200" b="0" err="1">
                <a:latin typeface="Calibri" panose="020F0502020204030204" pitchFamily="34" charset="0"/>
                <a:cs typeface="Calibri" panose="020F0502020204030204" pitchFamily="34" charset="0"/>
              </a:rPr>
              <a:t>vidaregåande</a:t>
            </a:r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 skule</a:t>
            </a:r>
          </a:p>
          <a:p>
            <a:r>
              <a:rPr lang="nb-NO" sz="3200" b="0">
                <a:latin typeface="Calibri" panose="020F0502020204030204" pitchFamily="34" charset="0"/>
                <a:cs typeface="Calibri" panose="020F0502020204030204" pitchFamily="34" charset="0"/>
              </a:rPr>
              <a:t>Presentasjon tilsette og klassemøter</a:t>
            </a:r>
          </a:p>
          <a:p>
            <a:endParaRPr lang="nb-NO" sz="3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n-NO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223B38C-52EF-4F9E-B02A-CD3A85B9422F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0"/>
            <a:ext cx="9140967" cy="192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"/>
                <a:ea typeface="+mj-ea"/>
                <a:cs typeface="+mj-cs"/>
              </a:rPr>
              <a:t>Å </a:t>
            </a:r>
            <a:r>
              <a:rPr kumimoji="0" lang="nb-NO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"/>
                <a:ea typeface="+mj-ea"/>
                <a:cs typeface="+mj-cs"/>
              </a:rPr>
              <a:t>vere</a:t>
            </a: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"/>
                <a:ea typeface="+mj-ea"/>
                <a:cs typeface="+mj-cs"/>
              </a:rPr>
              <a:t> natteravn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DB1460E-3756-4DE8-9785-61414A4D675E}"/>
              </a:ext>
            </a:extLst>
          </p:cNvPr>
          <p:cNvSpPr txBox="1">
            <a:spLocks noChangeArrowheads="1"/>
          </p:cNvSpPr>
          <p:nvPr/>
        </p:nvSpPr>
        <p:spPr>
          <a:xfrm>
            <a:off x="-2" y="5486400"/>
            <a:ext cx="914096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eo Sans"/>
              <a:ea typeface="+mj-ea"/>
              <a:cs typeface="+mj-cs"/>
            </a:endParaRPr>
          </a:p>
        </p:txBody>
      </p:sp>
      <p:pic>
        <p:nvPicPr>
          <p:cNvPr id="14" name="Bilete 13">
            <a:extLst>
              <a:ext uri="{FF2B5EF4-FFF2-40B4-BE49-F238E27FC236}">
                <a16:creationId xmlns:a16="http://schemas.microsoft.com/office/drawing/2014/main" id="{176C717D-3022-42E5-AEDD-C15B780A9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557333" cy="28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D2F31D2-EFB0-4E4E-A147-BC0D1118A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6" y="1747916"/>
            <a:ext cx="7206409" cy="391670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F334BE7-3346-4ACF-8F9C-B2EB196F2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2" y="258300"/>
            <a:ext cx="1785938" cy="112871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DBEE596-BB82-4460-B864-42D9B1D56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970" y="6025524"/>
            <a:ext cx="29527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1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241045C6-3C5A-4E70-B194-1D9A627E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err="1"/>
              <a:t>Natteravn</a:t>
            </a:r>
            <a:r>
              <a:rPr lang="nn-NO"/>
              <a:t> på Bømlo</a:t>
            </a:r>
          </a:p>
        </p:txBody>
      </p:sp>
      <p:sp>
        <p:nvSpPr>
          <p:cNvPr id="19" name="Plassholder for innhold 18">
            <a:extLst>
              <a:ext uri="{FF2B5EF4-FFF2-40B4-BE49-F238E27FC236}">
                <a16:creationId xmlns:a16="http://schemas.microsoft.com/office/drawing/2014/main" id="{D255B808-77E3-42E1-9671-3081C1DE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/>
              <a:t>Samarbeid Frivilligsentralen, FAU og kommunen</a:t>
            </a:r>
          </a:p>
          <a:p>
            <a:r>
              <a:rPr lang="nn-NO"/>
              <a:t>Vaksne som bryr seg og er til stades</a:t>
            </a:r>
          </a:p>
          <a:p>
            <a:r>
              <a:rPr lang="nn-NO"/>
              <a:t>Trygge nærmiljø</a:t>
            </a:r>
          </a:p>
          <a:p>
            <a:r>
              <a:rPr lang="nn-NO"/>
              <a:t>Sosialt</a:t>
            </a:r>
          </a:p>
          <a:p>
            <a:r>
              <a:rPr lang="nn-NO"/>
              <a:t>Vaksne over 18 år: Gode rollemodellar og ikkje påverka av rusmiddel</a:t>
            </a:r>
          </a:p>
          <a:p>
            <a:r>
              <a:rPr lang="nn-NO"/>
              <a:t>Teieplikt</a:t>
            </a:r>
          </a:p>
          <a:p>
            <a:r>
              <a:rPr lang="nn-NO"/>
              <a:t>Påmelding: Facebook: Bømlo </a:t>
            </a:r>
            <a:r>
              <a:rPr lang="nn-NO" err="1"/>
              <a:t>natteravn</a:t>
            </a:r>
            <a:endParaRPr lang="nn-NO"/>
          </a:p>
          <a:p>
            <a:r>
              <a:rPr lang="nn-NO"/>
              <a:t>Organisering av vaktene</a:t>
            </a:r>
          </a:p>
          <a:p>
            <a:endParaRPr lang="nn-NO"/>
          </a:p>
          <a:p>
            <a:endParaRPr lang="nn-NO"/>
          </a:p>
          <a:p>
            <a:endParaRPr lang="nn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BEE55942-8201-475A-8854-2E77CBA7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31" y="144655"/>
            <a:ext cx="1766504" cy="17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AFD5-A790-9FFA-15FF-6EF56985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4" y="1165619"/>
            <a:ext cx="9020432" cy="654570"/>
          </a:xfrm>
        </p:spPr>
        <p:txBody>
          <a:bodyPr>
            <a:normAutofit fontScale="90000"/>
          </a:bodyPr>
          <a:lstStyle/>
          <a:p>
            <a:pPr algn="ctr"/>
            <a:r>
              <a:rPr lang="en-NO"/>
              <a:t>Bli medlem !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2CA74639-6B8A-A768-D974-CBD276C9C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2815" y="1820190"/>
            <a:ext cx="4010219" cy="4010219"/>
          </a:xfrm>
        </p:spPr>
      </p:pic>
    </p:spTree>
    <p:extLst>
      <p:ext uri="{BB962C8B-B14F-4D97-AF65-F5344CB8AC3E}">
        <p14:creationId xmlns:p14="http://schemas.microsoft.com/office/powerpoint/2010/main" val="22756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9B9BB6-29DD-4F61-CE83-E4EA966A2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3972E-6174-3749-38D5-3EB10B7A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Eit  trygt og godt </a:t>
            </a:r>
            <a:r>
              <a:rPr lang="nb-NO" err="1">
                <a:latin typeface="Roboto" panose="02000000000000000000" pitchFamily="2" charset="0"/>
                <a:ea typeface="Roboto" panose="02000000000000000000" pitchFamily="2" charset="0"/>
              </a:rPr>
              <a:t>skulemiljø</a:t>
            </a:r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2C576F-68A8-379A-7F66-FF19CF9F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017"/>
            <a:ext cx="8229600" cy="4175471"/>
          </a:xfrm>
        </p:spPr>
        <p:txBody>
          <a:bodyPr/>
          <a:lstStyle/>
          <a:p>
            <a:r>
              <a:rPr lang="nn-NO" b="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Alle elevar har rett til eit trygt og godt skolemiljø som fremjar helse, </a:t>
            </a:r>
            <a:r>
              <a:rPr lang="nn-NO" b="0" i="1" err="1">
                <a:latin typeface="Roboto" panose="02000000000000000000" pitchFamily="2" charset="0"/>
                <a:ea typeface="Roboto" panose="02000000000000000000" pitchFamily="2" charset="0"/>
              </a:rPr>
              <a:t>inkludering</a:t>
            </a:r>
            <a:r>
              <a:rPr lang="nn-NO" b="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trivsel og læring</a:t>
            </a:r>
            <a:endParaRPr lang="nb-NO" b="0" i="1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n-NO" b="0" i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Skolen skal ikkje godta krenkjande oppførsel, som til dømes mobbing, vald, diskriminering og trakassering </a:t>
            </a:r>
          </a:p>
          <a:p>
            <a:r>
              <a:rPr lang="nn-NO" b="0" i="1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Skolen skal arbeide kontinuerleg for at alle elevane skal ha eit trygt og godt skolemiljø</a:t>
            </a:r>
            <a:endParaRPr lang="nb-NO" b="0" i="1">
              <a:solidFill>
                <a:prstClr val="black">
                  <a:lumMod val="85000"/>
                  <a:lumOff val="1500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b-NO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46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69F574-E48E-7FA1-3C3E-BC07E8413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4780A9-14D2-4DBC-4C69-D43847F3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13"/>
            <a:ext cx="9360279" cy="62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998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andard utforming">
      <a:majorFont>
        <a:latin typeface="Neo Sans"/>
        <a:ea typeface=""/>
        <a:cs typeface=""/>
      </a:majorFont>
      <a:minorFont>
        <a:latin typeface="Ne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b3402ac-8bda-42b3-a53c-945ada4b8140">
      <UserInfo>
        <DisplayName/>
        <AccountId xsi:nil="true"/>
        <AccountType/>
      </UserInfo>
    </Owner>
    <Math_Settings xmlns="bb3402ac-8bda-42b3-a53c-945ada4b8140" xsi:nil="true"/>
    <DefaultSectionNames xmlns="bb3402ac-8bda-42b3-a53c-945ada4b8140" xsi:nil="true"/>
    <TeamsChannelId xmlns="bb3402ac-8bda-42b3-a53c-945ada4b8140" xsi:nil="true"/>
    <IsNotebookLocked xmlns="bb3402ac-8bda-42b3-a53c-945ada4b8140" xsi:nil="true"/>
    <NotebookType xmlns="bb3402ac-8bda-42b3-a53c-945ada4b8140" xsi:nil="true"/>
    <FolderType xmlns="bb3402ac-8bda-42b3-a53c-945ada4b8140" xsi:nil="true"/>
    <AppVersion xmlns="bb3402ac-8bda-42b3-a53c-945ada4b8140" xsi:nil="true"/>
    <CultureName xmlns="bb3402ac-8bda-42b3-a53c-945ada4b8140" xsi:nil="true"/>
    <Distribution_Groups xmlns="bb3402ac-8bda-42b3-a53c-945ada4b8140" xsi:nil="true"/>
    <Templates xmlns="bb3402ac-8bda-42b3-a53c-945ada4b8140" xsi:nil="true"/>
    <Members xmlns="bb3402ac-8bda-42b3-a53c-945ada4b8140">
      <UserInfo>
        <DisplayName/>
        <AccountId xsi:nil="true"/>
        <AccountType/>
      </UserInfo>
    </Members>
    <Self_Registration_Enabled xmlns="bb3402ac-8bda-42b3-a53c-945ada4b8140" xsi:nil="true"/>
    <Is_Collaboration_Space_Locked xmlns="bb3402ac-8bda-42b3-a53c-945ada4b8140" xsi:nil="true"/>
    <Leaders xmlns="bb3402ac-8bda-42b3-a53c-945ada4b8140">
      <UserInfo>
        <DisplayName/>
        <AccountId xsi:nil="true"/>
        <AccountType/>
      </UserInfo>
    </Leaders>
    <Member_Groups xmlns="bb3402ac-8bda-42b3-a53c-945ada4b8140">
      <UserInfo>
        <DisplayName/>
        <AccountId xsi:nil="true"/>
        <AccountType/>
      </UserInfo>
    </Member_Groups>
    <Has_Leaders_Only_SectionGroup xmlns="bb3402ac-8bda-42b3-a53c-945ada4b8140" xsi:nil="true"/>
    <Invited_Members xmlns="bb3402ac-8bda-42b3-a53c-945ada4b8140" xsi:nil="true"/>
    <LMS_Mappings xmlns="bb3402ac-8bda-42b3-a53c-945ada4b8140" xsi:nil="true"/>
    <Invited_Leaders xmlns="bb3402ac-8bda-42b3-a53c-945ada4b8140" xsi:nil="true"/>
    <lcf76f155ced4ddcb4097134ff3c332f xmlns="bb3402ac-8bda-42b3-a53c-945ada4b8140">
      <Terms xmlns="http://schemas.microsoft.com/office/infopath/2007/PartnerControls"/>
    </lcf76f155ced4ddcb4097134ff3c332f>
    <TaxCatchAll xmlns="e1e88cbc-8e3e-4ea7-b093-d1e6a8594e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C39E4F5C64E84C86807D8283E47759" ma:contentTypeVersion="33" ma:contentTypeDescription="Opprett et nytt dokument." ma:contentTypeScope="" ma:versionID="05645a1f855c48bfec78e722684ae9f6">
  <xsd:schema xmlns:xsd="http://www.w3.org/2001/XMLSchema" xmlns:xs="http://www.w3.org/2001/XMLSchema" xmlns:p="http://schemas.microsoft.com/office/2006/metadata/properties" xmlns:ns2="bb3402ac-8bda-42b3-a53c-945ada4b8140" xmlns:ns3="e1e88cbc-8e3e-4ea7-b093-d1e6a8594eaa" targetNamespace="http://schemas.microsoft.com/office/2006/metadata/properties" ma:root="true" ma:fieldsID="2ec7507dc5bc817932c7670bce87f3c3" ns2:_="" ns3:_="">
    <xsd:import namespace="bb3402ac-8bda-42b3-a53c-945ada4b8140"/>
    <xsd:import namespace="e1e88cbc-8e3e-4ea7-b093-d1e6a8594ea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402ac-8bda-42b3-a53c-945ada4b814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Bildemerkelapper" ma:readOnly="false" ma:fieldId="{5cf76f15-5ced-4ddc-b409-7134ff3c332f}" ma:taxonomyMulti="true" ma:sspId="a16fe117-f1dc-4617-80f5-d7168f349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88cbc-8e3e-4ea7-b093-d1e6a8594eaa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Taxonomy Catch All Column" ma:hidden="true" ma:list="{ce573d35-3694-4299-aa80-e47bc7b040d3}" ma:internalName="TaxCatchAll" ma:showField="CatchAllData" ma:web="e1e88cbc-8e3e-4ea7-b093-d1e6a8594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27FDB-026B-423A-8E84-41B0045ED175}">
  <ds:schemaRefs>
    <ds:schemaRef ds:uri="bb3402ac-8bda-42b3-a53c-945ada4b8140"/>
    <ds:schemaRef ds:uri="e1e88cbc-8e3e-4ea7-b093-d1e6a8594ea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6C1632-45E8-4BFA-B170-E32D0C79F82E}">
  <ds:schemaRefs>
    <ds:schemaRef ds:uri="bb3402ac-8bda-42b3-a53c-945ada4b8140"/>
    <ds:schemaRef ds:uri="e1e88cbc-8e3e-4ea7-b093-d1e6a8594e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A06DFC-9571-423B-B91D-6A00D0E3A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1402</Words>
  <Application>Microsoft Office PowerPoint</Application>
  <PresentationFormat>Skjermfremvisning (4:3)</PresentationFormat>
  <Paragraphs>128</Paragraphs>
  <Slides>18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Brush Script MT</vt:lpstr>
      <vt:lpstr>Calibri</vt:lpstr>
      <vt:lpstr>Neo Sans</vt:lpstr>
      <vt:lpstr>Roboto</vt:lpstr>
      <vt:lpstr>Standard utforming</vt:lpstr>
      <vt:lpstr>FORELDREMØTE 10. TRINN AUG-25</vt:lpstr>
      <vt:lpstr>PowerPoint-presentasjon</vt:lpstr>
      <vt:lpstr>PowerPoint-presentasjon</vt:lpstr>
      <vt:lpstr>Tema</vt:lpstr>
      <vt:lpstr>PowerPoint-presentasjon</vt:lpstr>
      <vt:lpstr>Natteravn på Bømlo</vt:lpstr>
      <vt:lpstr>Bli medlem !</vt:lpstr>
      <vt:lpstr>Eit  trygt og godt skulemiljø </vt:lpstr>
      <vt:lpstr>PowerPoint-presentasjon</vt:lpstr>
      <vt:lpstr>Skulereglane er førebyggjande</vt:lpstr>
      <vt:lpstr>§ 13-4 Fysiske inngrep</vt:lpstr>
      <vt:lpstr>Info på heimesida vår:</vt:lpstr>
      <vt:lpstr>Permisjonar</vt:lpstr>
      <vt:lpstr>Særskild for 10.trinn </vt:lpstr>
      <vt:lpstr>Eksamensdatoar våren -26</vt:lpstr>
      <vt:lpstr>Vidaregåande opplæring</vt:lpstr>
      <vt:lpstr>Presentasjon tilsette:</vt:lpstr>
      <vt:lpstr>Klassevis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Bømlo treng å styrka sitt omdøme</dc:title>
  <dc:creator>Magne</dc:creator>
  <cp:lastModifiedBy>Stautland, Beate Karin Lie</cp:lastModifiedBy>
  <cp:revision>38</cp:revision>
  <cp:lastPrinted>2019-08-27T14:52:34Z</cp:lastPrinted>
  <dcterms:created xsi:type="dcterms:W3CDTF">2009-10-13T16:53:42Z</dcterms:created>
  <dcterms:modified xsi:type="dcterms:W3CDTF">2025-08-26T11:25:31Z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0x01010012C39E4F5C64E84C86807D8283E47759</vt:lpwstr>
  </property>
  <property fmtid="{D5CDD505-2E9C-101B-9397-08002B2CF9AE}" pid="3" name="MediaServiceImageTags">
    <vt:lpwstr/>
  </property>
</Properties>
</file>